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JetBrains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JetBrainsMono-bold.fntdata"/><Relationship Id="rId61" Type="http://schemas.openxmlformats.org/officeDocument/2006/relationships/font" Target="fonts/JetBrainsMono-regular.fntdata"/><Relationship Id="rId20" Type="http://schemas.openxmlformats.org/officeDocument/2006/relationships/slide" Target="slides/slide15.xml"/><Relationship Id="rId64" Type="http://schemas.openxmlformats.org/officeDocument/2006/relationships/font" Target="fonts/JetBrainsMono-boldItalic.fntdata"/><Relationship Id="rId63" Type="http://schemas.openxmlformats.org/officeDocument/2006/relationships/font" Target="fonts/JetBrainsMon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intellij-platform-plugin-templat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ugins.jetbrains.com/docs/intellij/kotlin-ui-dsl-version-2.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va.io"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ugins.jetbrains.com/docs/intellij/intellij-platform.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all, welcome to my talk about IntelliJ Plugins and how you can build simple IDE Plugins to streamline your workflow!</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695dc53a35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695dc53a3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are our goals when creating an IDE Plugin?</a:t>
            </a:r>
            <a:endParaRPr/>
          </a:p>
          <a:p>
            <a:pPr indent="-298450" lvl="0" marL="457200" rtl="0" algn="l">
              <a:spcBef>
                <a:spcPts val="0"/>
              </a:spcBef>
              <a:spcAft>
                <a:spcPts val="0"/>
              </a:spcAft>
              <a:buSzPts val="1100"/>
              <a:buChar char="-"/>
            </a:pPr>
            <a:r>
              <a:rPr lang="en"/>
              <a:t>We want to improve DevEx</a:t>
            </a:r>
            <a:endParaRPr/>
          </a:p>
          <a:p>
            <a:pPr indent="-298450" lvl="0" marL="457200" rtl="0" algn="l">
              <a:spcBef>
                <a:spcPts val="0"/>
              </a:spcBef>
              <a:spcAft>
                <a:spcPts val="0"/>
              </a:spcAft>
              <a:buSzPts val="1100"/>
              <a:buChar char="-"/>
            </a:pPr>
            <a:r>
              <a:rPr lang="en"/>
              <a:t>Provide the ability to personalize dev environments</a:t>
            </a:r>
            <a:endParaRPr/>
          </a:p>
          <a:p>
            <a:pPr indent="-298450" lvl="0" marL="457200" rtl="0" algn="l">
              <a:spcBef>
                <a:spcPts val="0"/>
              </a:spcBef>
              <a:spcAft>
                <a:spcPts val="0"/>
              </a:spcAft>
              <a:buSzPts val="1100"/>
              <a:buChar char="-"/>
            </a:pPr>
            <a:r>
              <a:rPr lang="en"/>
              <a:t>Standardize and more importantly codify best practices</a:t>
            </a:r>
            <a:endParaRPr/>
          </a:p>
          <a:p>
            <a:pPr indent="-298450" lvl="0" marL="457200" rtl="0" algn="l">
              <a:spcBef>
                <a:spcPts val="0"/>
              </a:spcBef>
              <a:spcAft>
                <a:spcPts val="0"/>
              </a:spcAft>
              <a:buSzPts val="1100"/>
              <a:buChar char="-"/>
            </a:pPr>
            <a:r>
              <a:rPr lang="en"/>
              <a:t>Decrease context switching</a:t>
            </a:r>
            <a:endParaRPr/>
          </a:p>
          <a:p>
            <a:pPr indent="-298450" lvl="0" marL="457200" rtl="0" algn="l">
              <a:spcBef>
                <a:spcPts val="0"/>
              </a:spcBef>
              <a:spcAft>
                <a:spcPts val="0"/>
              </a:spcAft>
              <a:buSzPts val="1100"/>
              <a:buChar char="-"/>
            </a:pPr>
            <a:r>
              <a:rPr lang="en"/>
              <a:t>Provide shorter feedback loops</a:t>
            </a:r>
            <a:endParaRPr/>
          </a:p>
          <a:p>
            <a:pPr indent="-298450" lvl="0" marL="457200" rtl="0" algn="l">
              <a:spcBef>
                <a:spcPts val="0"/>
              </a:spcBef>
              <a:spcAft>
                <a:spcPts val="0"/>
              </a:spcAft>
              <a:buSzPts val="1100"/>
              <a:buChar char="-"/>
            </a:pPr>
            <a:r>
              <a:rPr lang="en"/>
              <a:t>And streamline support and troubleshooting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6a89c3acd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6a89c3acd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provide a teaching aid that compliments this presentation I created an open source project called SimpleJ.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want to emphasize that it’s meant as teaching tool, to inspire ideas for better DevEx, and provide code examples and recipes.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project and it’s IDE Plugin are not meant to be used as a literal utility or something that should or will snowball into a larger DevEx IDE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 you like it’s logo? :) Gemini helped a bit so blame it for the extreme </a:t>
            </a:r>
            <a:r>
              <a:rPr lang="en"/>
              <a:t>accuracy.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6a89c3acd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6a89c3acd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note, this project was not created using the IntelliJ Plugin Template. I sought to start the project from scratch, adding only what I needed, when I need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6a89c3acd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6a89c3acd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also note, the project is far from perfect so please go easy.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Matter of fact I was fixing some edge cases last night. Unfortunately I am unable to publish a new Plugin version as my private signing keys and upload token are on another laptop. I brought two laptops here and of course they’re on the third.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a89c3acd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a89c3acd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SimpleJ consumes a json file that informs various Actions:</a:t>
            </a:r>
            <a:endParaRPr/>
          </a:p>
          <a:p>
            <a:pPr indent="-298450" lvl="0" marL="457200" rtl="0" algn="l">
              <a:spcBef>
                <a:spcPts val="0"/>
              </a:spcBef>
              <a:spcAft>
                <a:spcPts val="0"/>
              </a:spcAft>
              <a:buSzPts val="1100"/>
              <a:buChar char="-"/>
            </a:pPr>
            <a:r>
              <a:rPr lang="en"/>
              <a:t>New module templates</a:t>
            </a:r>
            <a:endParaRPr/>
          </a:p>
          <a:p>
            <a:pPr indent="-298450" lvl="0" marL="457200" rtl="0" algn="l">
              <a:spcBef>
                <a:spcPts val="0"/>
              </a:spcBef>
              <a:spcAft>
                <a:spcPts val="0"/>
              </a:spcAft>
              <a:buSzPts val="1100"/>
              <a:buChar char="-"/>
            </a:pPr>
            <a:r>
              <a:rPr lang="en"/>
              <a:t>Browser overlay mappings</a:t>
            </a:r>
            <a:endParaRPr/>
          </a:p>
          <a:p>
            <a:pPr indent="-298450" lvl="0" marL="457200" rtl="0" algn="l">
              <a:spcBef>
                <a:spcPts val="0"/>
              </a:spcBef>
              <a:spcAft>
                <a:spcPts val="0"/>
              </a:spcAft>
              <a:buSzPts val="1100"/>
              <a:buChar char="-"/>
            </a:pPr>
            <a:r>
              <a:rPr lang="en"/>
              <a:t>And, workspace validation checks</a:t>
            </a:r>
            <a:endParaRPr/>
          </a:p>
          <a:p>
            <a:pPr indent="0" lvl="0" marL="0" rtl="0" algn="l">
              <a:spcBef>
                <a:spcPts val="0"/>
              </a:spcBef>
              <a:spcAft>
                <a:spcPts val="0"/>
              </a:spcAft>
              <a:buNone/>
            </a:pPr>
            <a:r>
              <a:rPr lang="en"/>
              <a:t>More on those in a second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file is one way to customize what the IDE Plugin offers in a sharable file that can be pushed into your codebase.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6a89c3acd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6a89c3acd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Plugin offers Settings that are both populated by the config json file as well as </a:t>
            </a:r>
            <a:r>
              <a:rPr lang="en"/>
              <a:t>offer</a:t>
            </a:r>
            <a:r>
              <a:rPr lang="en"/>
              <a:t> users the ability to customize their instance of the IDE Plugin. Where the json file is a global configuration, the ability to customize the Plugin in settings is localized to the current machine.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a89c3acd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a89c3acd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comes to new module creation…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Prior to SimpleJ engineers would:</a:t>
            </a:r>
            <a:endParaRPr/>
          </a:p>
          <a:p>
            <a:pPr indent="-298450" lvl="0" marL="457200" rtl="0" algn="l">
              <a:spcBef>
                <a:spcPts val="0"/>
              </a:spcBef>
              <a:spcAft>
                <a:spcPts val="0"/>
              </a:spcAft>
              <a:buSzPts val="1100"/>
              <a:buChar char="-"/>
            </a:pPr>
            <a:r>
              <a:rPr lang="en"/>
              <a:t>Utilize IntelliJ or Android Studio’s new module templates</a:t>
            </a:r>
            <a:endParaRPr/>
          </a:p>
          <a:p>
            <a:pPr indent="-298450" lvl="0" marL="457200" rtl="0" algn="l">
              <a:spcBef>
                <a:spcPts val="0"/>
              </a:spcBef>
              <a:spcAft>
                <a:spcPts val="0"/>
              </a:spcAft>
              <a:buSzPts val="1100"/>
              <a:buChar char="-"/>
            </a:pPr>
            <a:r>
              <a:rPr lang="en"/>
              <a:t>Fill in the gaps for additional metadata like CODEOWNERS</a:t>
            </a:r>
            <a:endParaRPr/>
          </a:p>
          <a:p>
            <a:pPr indent="-298450" lvl="0" marL="457200" rtl="0" algn="l">
              <a:spcBef>
                <a:spcPts val="0"/>
              </a:spcBef>
              <a:spcAft>
                <a:spcPts val="0"/>
              </a:spcAft>
              <a:buSzPts val="1100"/>
              <a:buChar char="-"/>
            </a:pPr>
            <a:r>
              <a:rPr lang="en"/>
              <a:t>Update the prefabbed files for project specific capabilities, such as convention plugin’s, DSL usage in the build file, feature architecture scaffolding and more</a:t>
            </a:r>
            <a:endParaRPr/>
          </a:p>
          <a:p>
            <a:pPr indent="-298450" lvl="0" marL="457200" rtl="0" algn="l">
              <a:spcBef>
                <a:spcPts val="0"/>
              </a:spcBef>
              <a:spcAft>
                <a:spcPts val="0"/>
              </a:spcAft>
              <a:buSzPts val="1100"/>
              <a:buChar char="-"/>
            </a:pPr>
            <a:r>
              <a:rPr lang="en"/>
              <a:t>Delete any unnecessary prefabbed files</a:t>
            </a:r>
            <a:endParaRPr/>
          </a:p>
          <a:p>
            <a:pPr indent="-298450" lvl="0" marL="457200" rtl="0" algn="l">
              <a:spcBef>
                <a:spcPts val="0"/>
              </a:spcBef>
              <a:spcAft>
                <a:spcPts val="0"/>
              </a:spcAft>
              <a:buSzPts val="1100"/>
              <a:buChar char="-"/>
            </a:pPr>
            <a:r>
              <a:rPr lang="en"/>
              <a:t>And finally kick off a Gradle Sync or two after making updates to the new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SimpleJ engineers only need to:</a:t>
            </a:r>
            <a:endParaRPr/>
          </a:p>
          <a:p>
            <a:pPr indent="-298450" lvl="0" marL="457200" rtl="0" algn="l">
              <a:spcBef>
                <a:spcPts val="0"/>
              </a:spcBef>
              <a:spcAft>
                <a:spcPts val="0"/>
              </a:spcAft>
              <a:buSzPts val="1100"/>
              <a:buChar char="-"/>
            </a:pPr>
            <a:r>
              <a:rPr lang="en"/>
              <a:t>Right click on the directory they wish to add a new module within</a:t>
            </a:r>
            <a:endParaRPr/>
          </a:p>
          <a:p>
            <a:pPr indent="-298450" lvl="0" marL="457200" rtl="0" algn="l">
              <a:spcBef>
                <a:spcPts val="0"/>
              </a:spcBef>
              <a:spcAft>
                <a:spcPts val="0"/>
              </a:spcAft>
              <a:buSzPts val="1100"/>
              <a:buChar char="-"/>
            </a:pPr>
            <a:r>
              <a:rPr lang="en"/>
              <a:t>Click New Module</a:t>
            </a:r>
            <a:endParaRPr/>
          </a:p>
          <a:p>
            <a:pPr indent="-298450" lvl="0" marL="457200" rtl="0" algn="l">
              <a:spcBef>
                <a:spcPts val="0"/>
              </a:spcBef>
              <a:spcAft>
                <a:spcPts val="0"/>
              </a:spcAft>
              <a:buSzPts val="1100"/>
              <a:buChar char="-"/>
            </a:pPr>
            <a:r>
              <a:rPr lang="en"/>
              <a:t>Fill in a few details like module name, codeowner Github team or user name, and their template of choice</a:t>
            </a:r>
            <a:endParaRPr/>
          </a:p>
          <a:p>
            <a:pPr indent="-298450" lvl="0" marL="457200" rtl="0" algn="l">
              <a:spcBef>
                <a:spcPts val="0"/>
              </a:spcBef>
              <a:spcAft>
                <a:spcPts val="0"/>
              </a:spcAft>
              <a:buSzPts val="1100"/>
              <a:buChar char="-"/>
            </a:pPr>
            <a:r>
              <a:rPr lang="en"/>
              <a:t>SimpleJ will leverage the template’s defined within it’s config json file, update CODEOWNERS, settings.gradle.kts, and trigger a Gradle Sync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6a89c3acd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6a89c3acd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it comes to module deletion…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Prior to SimpleJ engineers would:</a:t>
            </a:r>
            <a:endParaRPr/>
          </a:p>
          <a:p>
            <a:pPr indent="-298450" lvl="0" marL="457200" rtl="0" algn="l">
              <a:spcBef>
                <a:spcPts val="0"/>
              </a:spcBef>
              <a:spcAft>
                <a:spcPts val="0"/>
              </a:spcAft>
              <a:buSzPts val="1100"/>
              <a:buChar char="-"/>
            </a:pPr>
            <a:r>
              <a:rPr lang="en"/>
              <a:t>Manually delete references to the module from disparate locations such as CODEOWNERS and settings.gradle.kts</a:t>
            </a:r>
            <a:endParaRPr/>
          </a:p>
          <a:p>
            <a:pPr indent="-298450" lvl="0" marL="457200" rtl="0" algn="l">
              <a:spcBef>
                <a:spcPts val="0"/>
              </a:spcBef>
              <a:spcAft>
                <a:spcPts val="0"/>
              </a:spcAft>
              <a:buSzPts val="1100"/>
              <a:buChar char="-"/>
            </a:pPr>
            <a:r>
              <a:rPr lang="en"/>
              <a:t>Default deletion within Android Studio can be problematic and miss references to the module within build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SimpleJ engineers only need to:</a:t>
            </a:r>
            <a:endParaRPr/>
          </a:p>
          <a:p>
            <a:pPr indent="-298450" lvl="0" marL="457200" rtl="0" algn="l">
              <a:spcBef>
                <a:spcPts val="0"/>
              </a:spcBef>
              <a:spcAft>
                <a:spcPts val="0"/>
              </a:spcAft>
              <a:buSzPts val="1100"/>
              <a:buChar char="-"/>
            </a:pPr>
            <a:r>
              <a:rPr lang="en"/>
              <a:t>Right click on the module they wish to delete</a:t>
            </a:r>
            <a:endParaRPr/>
          </a:p>
          <a:p>
            <a:pPr indent="-298450" lvl="0" marL="457200" rtl="0" algn="l">
              <a:spcBef>
                <a:spcPts val="0"/>
              </a:spcBef>
              <a:spcAft>
                <a:spcPts val="0"/>
              </a:spcAft>
              <a:buSzPts val="1100"/>
              <a:buChar char="-"/>
            </a:pPr>
            <a:r>
              <a:rPr lang="en"/>
              <a:t>Click delete module</a:t>
            </a:r>
            <a:endParaRPr/>
          </a:p>
          <a:p>
            <a:pPr indent="-298450" lvl="0" marL="457200" rtl="0" algn="l">
              <a:spcBef>
                <a:spcPts val="0"/>
              </a:spcBef>
              <a:spcAft>
                <a:spcPts val="0"/>
              </a:spcAft>
              <a:buSzPts val="1100"/>
              <a:buChar char="-"/>
            </a:pPr>
            <a:r>
              <a:rPr lang="en"/>
              <a:t>And, if references to the module are found within another’s </a:t>
            </a:r>
            <a:r>
              <a:rPr lang="en"/>
              <a:t>build file </a:t>
            </a:r>
            <a:r>
              <a:rPr lang="en"/>
              <a:t>a conditional dialog will appear asking users if they wish to proceed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6a89c3acd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6a89c3acd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comes to executing Gradle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Prior to SimpleJ engineers would:</a:t>
            </a:r>
            <a:endParaRPr/>
          </a:p>
          <a:p>
            <a:pPr indent="-298450" lvl="0" marL="457200" rtl="0" algn="l">
              <a:spcBef>
                <a:spcPts val="0"/>
              </a:spcBef>
              <a:spcAft>
                <a:spcPts val="0"/>
              </a:spcAft>
              <a:buSzPts val="1100"/>
              <a:buChar char="-"/>
            </a:pPr>
            <a:r>
              <a:rPr lang="en"/>
              <a:t>Manually navigate to the module or directory they’d like to run Gradle tasks within OR trigger the Gradle tasks vai the Gradle task panel within the IDE.</a:t>
            </a:r>
            <a:endParaRPr/>
          </a:p>
          <a:p>
            <a:pPr indent="-298450" lvl="0" marL="457200" rtl="0" algn="l">
              <a:spcBef>
                <a:spcPts val="0"/>
              </a:spcBef>
              <a:spcAft>
                <a:spcPts val="0"/>
              </a:spcAft>
              <a:buSzPts val="1100"/>
              <a:buChar char="-"/>
            </a:pPr>
            <a:r>
              <a:rPr lang="en"/>
              <a:t>If they were using the terminal there was also the potential for concating lengthy Gradle paths together for task execution</a:t>
            </a:r>
            <a:endParaRPr/>
          </a:p>
          <a:p>
            <a:pPr indent="-298450" lvl="0" marL="457200" rtl="0" algn="l">
              <a:spcBef>
                <a:spcPts val="0"/>
              </a:spcBef>
              <a:spcAft>
                <a:spcPts val="0"/>
              </a:spcAft>
              <a:buSzPts val="1100"/>
              <a:buChar char="-"/>
            </a:pPr>
            <a:r>
              <a:rPr lang="en"/>
              <a:t>And finally engineers would have to remember arbitrary task options or properties whenever running specific commands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SimpleJ engineers only need to:</a:t>
            </a:r>
            <a:endParaRPr/>
          </a:p>
          <a:p>
            <a:pPr indent="-298450" lvl="0" marL="457200" rtl="0" algn="l">
              <a:spcBef>
                <a:spcPts val="0"/>
              </a:spcBef>
              <a:spcAft>
                <a:spcPts val="0"/>
              </a:spcAft>
              <a:buSzPts val="1100"/>
              <a:buChar char="-"/>
            </a:pPr>
            <a:r>
              <a:rPr lang="en"/>
              <a:t>Right click on the module, directory, or file within the module they wish to run a Task within.</a:t>
            </a:r>
            <a:endParaRPr/>
          </a:p>
          <a:p>
            <a:pPr indent="-298450" lvl="0" marL="457200" rtl="0" algn="l">
              <a:spcBef>
                <a:spcPts val="0"/>
              </a:spcBef>
              <a:spcAft>
                <a:spcPts val="0"/>
              </a:spcAft>
              <a:buSzPts val="1100"/>
              <a:buChar char="-"/>
            </a:pPr>
            <a:r>
              <a:rPr lang="en"/>
              <a:t>Click the Task or Task cluster they want to execute</a:t>
            </a:r>
            <a:endParaRPr/>
          </a:p>
          <a:p>
            <a:pPr indent="-298450" lvl="0" marL="457200" rtl="0" algn="l">
              <a:spcBef>
                <a:spcPts val="0"/>
              </a:spcBef>
              <a:spcAft>
                <a:spcPts val="0"/>
              </a:spcAft>
              <a:buSzPts val="1100"/>
              <a:buChar char="-"/>
            </a:pPr>
            <a:r>
              <a:rPr lang="en">
                <a:solidFill>
                  <a:schemeClr val="dk1"/>
                </a:solidFill>
              </a:rPr>
              <a:t>SimpleJ will find the closest module or modules to execute said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default, SimpleJ offers a few preloaded Task Actions which can be toggled on/off through settings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a89c3acd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a89c3acd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prior to creating the Open in Github Action I wasn’t aware that it already existed, within IntelliJ Ultimate at least. It’s not there for Android Studio. I happened to stumble upon. I think there are two takeaways from that:</a:t>
            </a:r>
            <a:endParaRPr/>
          </a:p>
          <a:p>
            <a:pPr indent="-298450" lvl="0" marL="457200" rtl="0" algn="l">
              <a:spcBef>
                <a:spcPts val="0"/>
              </a:spcBef>
              <a:spcAft>
                <a:spcPts val="0"/>
              </a:spcAft>
              <a:buSzPts val="1100"/>
              <a:buAutoNum type="arabicPeriod"/>
            </a:pPr>
            <a:r>
              <a:rPr lang="en"/>
              <a:t>There are a ton of helpful Actions that already exist, check to see if the one you’d like to build isn’t already available.</a:t>
            </a:r>
            <a:endParaRPr/>
          </a:p>
          <a:p>
            <a:pPr indent="-298450" lvl="0" marL="457200" rtl="0" algn="l">
              <a:spcBef>
                <a:spcPts val="0"/>
              </a:spcBef>
              <a:spcAft>
                <a:spcPts val="0"/>
              </a:spcAft>
              <a:buSzPts val="1100"/>
              <a:buAutoNum type="arabicPeriod"/>
            </a:pPr>
            <a:r>
              <a:rPr lang="en"/>
              <a:t>The discoverability of Actions could be improved. Even when searching for ‘Open in Github’, ‘Open’, or ‘Github’, none of the results were the open Action for Github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Prior to SimpleJ engineers would:</a:t>
            </a:r>
            <a:endParaRPr/>
          </a:p>
          <a:p>
            <a:pPr indent="-298450" lvl="0" marL="457200" rtl="0" algn="l">
              <a:spcBef>
                <a:spcPts val="0"/>
              </a:spcBef>
              <a:spcAft>
                <a:spcPts val="0"/>
              </a:spcAft>
              <a:buSzPts val="1100"/>
              <a:buChar char="-"/>
            </a:pPr>
            <a:r>
              <a:rPr lang="en"/>
              <a:t>Need to identify a file’s repository manually</a:t>
            </a:r>
            <a:endParaRPr/>
          </a:p>
          <a:p>
            <a:pPr indent="-298450" lvl="0" marL="457200" rtl="0" algn="l">
              <a:spcBef>
                <a:spcPts val="0"/>
              </a:spcBef>
              <a:spcAft>
                <a:spcPts val="0"/>
              </a:spcAft>
              <a:buSzPts val="1100"/>
              <a:buChar char="-"/>
            </a:pPr>
            <a:r>
              <a:rPr lang="en"/>
              <a:t>Open the browser tab, then manually navigate to the repository</a:t>
            </a:r>
            <a:endParaRPr/>
          </a:p>
          <a:p>
            <a:pPr indent="-298450" lvl="0" marL="457200" rtl="0" algn="l">
              <a:spcBef>
                <a:spcPts val="0"/>
              </a:spcBef>
              <a:spcAft>
                <a:spcPts val="0"/>
              </a:spcAft>
              <a:buSzPts val="1100"/>
              <a:buChar char="-"/>
            </a:pPr>
            <a:r>
              <a:rPr lang="en"/>
              <a:t>Determine which branch they’d like to view the code within</a:t>
            </a:r>
            <a:endParaRPr/>
          </a:p>
          <a:p>
            <a:pPr indent="-298450" lvl="0" marL="457200" rtl="0" algn="l">
              <a:spcBef>
                <a:spcPts val="0"/>
              </a:spcBef>
              <a:spcAft>
                <a:spcPts val="0"/>
              </a:spcAft>
              <a:buSzPts val="1100"/>
              <a:buChar char="-"/>
            </a:pPr>
            <a:r>
              <a:rPr lang="en"/>
              <a:t>Manually copy and share out the url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SimpleJ engineers only need to:</a:t>
            </a:r>
            <a:endParaRPr/>
          </a:p>
          <a:p>
            <a:pPr indent="-298450" lvl="0" marL="457200" rtl="0" algn="l">
              <a:spcBef>
                <a:spcPts val="0"/>
              </a:spcBef>
              <a:spcAft>
                <a:spcPts val="0"/>
              </a:spcAft>
              <a:buSzPts val="1100"/>
              <a:buChar char="-"/>
            </a:pPr>
            <a:r>
              <a:rPr lang="en"/>
              <a:t>Right click on any tracked module, directory or file</a:t>
            </a:r>
            <a:endParaRPr/>
          </a:p>
          <a:p>
            <a:pPr indent="-298450" lvl="0" marL="457200" rtl="0" algn="l">
              <a:spcBef>
                <a:spcPts val="0"/>
              </a:spcBef>
              <a:spcAft>
                <a:spcPts val="0"/>
              </a:spcAft>
              <a:buSzPts val="1100"/>
              <a:buChar char="-"/>
            </a:pPr>
            <a:r>
              <a:rPr lang="en"/>
              <a:t>Click ‘Open in Github’ which will automatically launch their </a:t>
            </a:r>
            <a:r>
              <a:rPr lang="en"/>
              <a:t>preferred</a:t>
            </a:r>
            <a:r>
              <a:rPr lang="en"/>
              <a:t> browser with a new tab for to Github</a:t>
            </a:r>
            <a:endParaRPr/>
          </a:p>
          <a:p>
            <a:pPr indent="-298450" lvl="0" marL="457200" rtl="0" algn="l">
              <a:spcBef>
                <a:spcPts val="0"/>
              </a:spcBef>
              <a:spcAft>
                <a:spcPts val="0"/>
              </a:spcAft>
              <a:buSzPts val="1100"/>
              <a:buChar char="-"/>
            </a:pPr>
            <a:r>
              <a:rPr lang="en"/>
              <a:t>Or, click the ‘Copy Github Link’ to just copy the url for even faster sharing with teammates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695dc53a3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695dc53a3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name is Tom, not Thomas, and I work for Capital One as one of our Android Platform engineering leads. I’ve been doing Android development since 2010 when Eclipse was still our main IDE and Android Cupcake had just been released.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6a89c3acd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6a89c3acd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comes to looking up who owns a tracked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Prior to SimpleJ engineers would:</a:t>
            </a:r>
            <a:endParaRPr/>
          </a:p>
          <a:p>
            <a:pPr indent="-298450" lvl="0" marL="457200" rtl="0" algn="l">
              <a:spcBef>
                <a:spcPts val="0"/>
              </a:spcBef>
              <a:spcAft>
                <a:spcPts val="0"/>
              </a:spcAft>
              <a:buSzPts val="1100"/>
              <a:buChar char="-"/>
            </a:pPr>
            <a:r>
              <a:rPr lang="en"/>
              <a:t>Need to search CODEOWNERS for parts of the file path</a:t>
            </a:r>
            <a:endParaRPr/>
          </a:p>
          <a:p>
            <a:pPr indent="-298450" lvl="0" marL="457200" rtl="0" algn="l">
              <a:spcBef>
                <a:spcPts val="0"/>
              </a:spcBef>
              <a:spcAft>
                <a:spcPts val="0"/>
              </a:spcAft>
              <a:buSzPts val="1100"/>
              <a:buChar char="-"/>
            </a:pPr>
            <a:r>
              <a:rPr lang="en"/>
              <a:t>Which has many pitfalls as ownership claims can use wildcards, making manually searching faulable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SimpleJ engineers only need to:</a:t>
            </a:r>
            <a:endParaRPr/>
          </a:p>
          <a:p>
            <a:pPr indent="-298450" lvl="0" marL="457200" rtl="0" algn="l">
              <a:spcBef>
                <a:spcPts val="0"/>
              </a:spcBef>
              <a:spcAft>
                <a:spcPts val="0"/>
              </a:spcAft>
              <a:buSzPts val="1100"/>
              <a:buChar char="-"/>
            </a:pPr>
            <a:r>
              <a:rPr lang="en"/>
              <a:t>Right click on the tracked file of interest</a:t>
            </a:r>
            <a:endParaRPr/>
          </a:p>
          <a:p>
            <a:pPr indent="-298450" lvl="0" marL="457200" rtl="0" algn="l">
              <a:spcBef>
                <a:spcPts val="0"/>
              </a:spcBef>
              <a:spcAft>
                <a:spcPts val="0"/>
              </a:spcAft>
              <a:buSzPts val="1100"/>
              <a:buChar char="-"/>
            </a:pPr>
            <a:r>
              <a:rPr lang="en"/>
              <a:t>Click ‘Lookup Code Owner’</a:t>
            </a:r>
            <a:endParaRPr/>
          </a:p>
          <a:p>
            <a:pPr indent="-298450" lvl="0" marL="457200" rtl="0" algn="l">
              <a:spcBef>
                <a:spcPts val="0"/>
              </a:spcBef>
              <a:spcAft>
                <a:spcPts val="0"/>
              </a:spcAft>
              <a:buSzPts val="1100"/>
              <a:buChar char="-"/>
            </a:pPr>
            <a:r>
              <a:rPr lang="en"/>
              <a:t>Which will prompt a sticky notification with two Actions: one for opening CODEOWNERS to the exact location of the claim and the other for copying the listed code owners for quick sharing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6a89c3acd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6a89c3acd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comes to validating workspace environment pointers and installed tooling…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Prior to SimpleJ engineers would:</a:t>
            </a:r>
            <a:endParaRPr/>
          </a:p>
          <a:p>
            <a:pPr indent="-298450" lvl="0" marL="457200" rtl="0" algn="l">
              <a:spcBef>
                <a:spcPts val="0"/>
              </a:spcBef>
              <a:spcAft>
                <a:spcPts val="0"/>
              </a:spcAft>
              <a:buSzPts val="1100"/>
              <a:buChar char="-"/>
            </a:pPr>
            <a:r>
              <a:rPr lang="en"/>
              <a:t>Fix environment issues as they became blockers, which opens the door for silent failures and behavior differences</a:t>
            </a:r>
            <a:endParaRPr/>
          </a:p>
          <a:p>
            <a:pPr indent="-298450" lvl="0" marL="457200" rtl="0" algn="l">
              <a:spcBef>
                <a:spcPts val="0"/>
              </a:spcBef>
              <a:spcAft>
                <a:spcPts val="0"/>
              </a:spcAft>
              <a:buSzPts val="1100"/>
              <a:buChar char="-"/>
            </a:pPr>
            <a:r>
              <a:rPr lang="en"/>
              <a:t>Despite the best documentation, it’s far too easy to miss workspace configuration steps</a:t>
            </a:r>
            <a:endParaRPr/>
          </a:p>
          <a:p>
            <a:pPr indent="-298450" lvl="0" marL="457200" rtl="0" algn="l">
              <a:spcBef>
                <a:spcPts val="0"/>
              </a:spcBef>
              <a:spcAft>
                <a:spcPts val="0"/>
              </a:spcAft>
              <a:buSzPts val="1100"/>
              <a:buChar char="-"/>
            </a:pPr>
            <a:r>
              <a:rPr lang="en"/>
              <a:t>All of these things result in a back and forth with support engineers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SimpleJ engineers only need to:</a:t>
            </a:r>
            <a:endParaRPr/>
          </a:p>
          <a:p>
            <a:pPr indent="-298450" lvl="0" marL="457200" rtl="0" algn="l">
              <a:spcBef>
                <a:spcPts val="0"/>
              </a:spcBef>
              <a:spcAft>
                <a:spcPts val="0"/>
              </a:spcAft>
              <a:buSzPts val="1100"/>
              <a:buChar char="-"/>
            </a:pPr>
            <a:r>
              <a:rPr lang="en"/>
              <a:t>Right click</a:t>
            </a:r>
            <a:endParaRPr/>
          </a:p>
          <a:p>
            <a:pPr indent="-298450" lvl="0" marL="457200" rtl="0" algn="l">
              <a:spcBef>
                <a:spcPts val="0"/>
              </a:spcBef>
              <a:spcAft>
                <a:spcPts val="0"/>
              </a:spcAft>
              <a:buSzPts val="1100"/>
              <a:buChar char="-"/>
            </a:pPr>
            <a:r>
              <a:rPr lang="en"/>
              <a:t>Click ‘Validate Workspace’</a:t>
            </a:r>
            <a:endParaRPr/>
          </a:p>
          <a:p>
            <a:pPr indent="-298450" lvl="0" marL="457200" rtl="0" algn="l">
              <a:spcBef>
                <a:spcPts val="0"/>
              </a:spcBef>
              <a:spcAft>
                <a:spcPts val="0"/>
              </a:spcAft>
              <a:buSzPts val="1100"/>
              <a:buChar char="-"/>
            </a:pPr>
            <a:r>
              <a:rPr lang="en"/>
              <a:t>Which runs 3 main environment </a:t>
            </a:r>
            <a:r>
              <a:rPr lang="en"/>
              <a:t>inspections</a:t>
            </a:r>
            <a:r>
              <a:rPr lang="en"/>
              <a:t>. Checking for misaligned Java version or home values, misconfigured SSH keys, and which installed versions of Android’s Build Tools are present</a:t>
            </a:r>
            <a:endParaRPr/>
          </a:p>
          <a:p>
            <a:pPr indent="-298450" lvl="0" marL="457200" rtl="0" algn="l">
              <a:spcBef>
                <a:spcPts val="0"/>
              </a:spcBef>
              <a:spcAft>
                <a:spcPts val="0"/>
              </a:spcAft>
              <a:buSzPts val="1100"/>
              <a:buChar char="-"/>
            </a:pPr>
            <a:r>
              <a:rPr lang="en"/>
              <a:t>In all this gives users the ability to self service and something to discuss with support engineers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6a89c3acd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6a89c3acd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Bonus! This is a nifty feature that overlays a browser within the IDE. Shout out to Luis Alvarez from one of our Platform teams for not only the idea but implementation.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reason this is so helpful is bc you can map files or directories to documentation websites.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Prior to SimpleJ engineers would:</a:t>
            </a:r>
            <a:endParaRPr/>
          </a:p>
          <a:p>
            <a:pPr indent="-298450" lvl="0" marL="457200" rtl="0" algn="l">
              <a:spcBef>
                <a:spcPts val="0"/>
              </a:spcBef>
              <a:spcAft>
                <a:spcPts val="0"/>
              </a:spcAft>
              <a:buSzPts val="1100"/>
              <a:buChar char="-"/>
            </a:pPr>
            <a:r>
              <a:rPr lang="en"/>
              <a:t>Manually find documentation websites</a:t>
            </a:r>
            <a:endParaRPr/>
          </a:p>
          <a:p>
            <a:pPr indent="-298450" lvl="0" marL="457200" rtl="0" algn="l">
              <a:spcBef>
                <a:spcPts val="0"/>
              </a:spcBef>
              <a:spcAft>
                <a:spcPts val="0"/>
              </a:spcAft>
              <a:buSzPts val="1100"/>
              <a:buChar char="-"/>
            </a:pPr>
            <a:r>
              <a:rPr lang="en"/>
              <a:t>Context switch between the browser and the IDE, opening the door for more distractions</a:t>
            </a:r>
            <a:endParaRPr/>
          </a:p>
          <a:p>
            <a:pPr indent="-298450" lvl="0" marL="457200" rtl="0" algn="l">
              <a:spcBef>
                <a:spcPts val="0"/>
              </a:spcBef>
              <a:spcAft>
                <a:spcPts val="0"/>
              </a:spcAft>
              <a:buSzPts val="1100"/>
              <a:buChar char="-"/>
            </a:pPr>
            <a:r>
              <a:rPr lang="en"/>
              <a:t>There were no clear preferred doc websites for framework, project or file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SimpleJ engineers honestly just need to know that if they need docs and those files have been mapped properly, then clicking on the Globe icon will inline the doc webpage right there.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d3b52d67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d3b52d67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SimpleJ do when it came to our goals?</a:t>
            </a:r>
            <a:endParaRPr/>
          </a:p>
          <a:p>
            <a:pPr indent="-298450" lvl="0" marL="457200" rtl="0" algn="l">
              <a:spcBef>
                <a:spcPts val="0"/>
              </a:spcBef>
              <a:spcAft>
                <a:spcPts val="0"/>
              </a:spcAft>
              <a:buSzPts val="1100"/>
              <a:buChar char="-"/>
            </a:pPr>
            <a:r>
              <a:rPr lang="en"/>
              <a:t>It improved the developer experience through various actions</a:t>
            </a:r>
            <a:endParaRPr/>
          </a:p>
          <a:p>
            <a:pPr indent="-298450" lvl="0" marL="457200" rtl="0" algn="l">
              <a:spcBef>
                <a:spcPts val="0"/>
              </a:spcBef>
              <a:spcAft>
                <a:spcPts val="0"/>
              </a:spcAft>
              <a:buSzPts val="1100"/>
              <a:buChar char="-"/>
            </a:pPr>
            <a:r>
              <a:rPr lang="en"/>
              <a:t>Allowed for personal dev environment configuration through settings</a:t>
            </a:r>
            <a:endParaRPr/>
          </a:p>
          <a:p>
            <a:pPr indent="-298450" lvl="0" marL="457200" rtl="0" algn="l">
              <a:spcBef>
                <a:spcPts val="0"/>
              </a:spcBef>
              <a:spcAft>
                <a:spcPts val="0"/>
              </a:spcAft>
              <a:buSzPts val="1100"/>
              <a:buChar char="-"/>
            </a:pPr>
            <a:r>
              <a:rPr lang="en"/>
              <a:t>Standardized best practices through module creation templates</a:t>
            </a:r>
            <a:endParaRPr/>
          </a:p>
          <a:p>
            <a:pPr indent="-298450" lvl="0" marL="457200" rtl="0" algn="l">
              <a:spcBef>
                <a:spcPts val="0"/>
              </a:spcBef>
              <a:spcAft>
                <a:spcPts val="0"/>
              </a:spcAft>
              <a:buSzPts val="1100"/>
              <a:buChar char="-"/>
            </a:pPr>
            <a:r>
              <a:rPr lang="en"/>
              <a:t>Decreased context switching with Browser Overlays</a:t>
            </a:r>
            <a:endParaRPr/>
          </a:p>
          <a:p>
            <a:pPr indent="-298450" lvl="0" marL="457200" rtl="0" algn="l">
              <a:spcBef>
                <a:spcPts val="0"/>
              </a:spcBef>
              <a:spcAft>
                <a:spcPts val="0"/>
              </a:spcAft>
              <a:buSzPts val="1100"/>
              <a:buChar char="-"/>
            </a:pPr>
            <a:r>
              <a:rPr lang="en"/>
              <a:t>And provided better troubleshooting and support through workspace validation checks, shareable Github links and quick code owner </a:t>
            </a:r>
            <a:r>
              <a:rPr lang="en"/>
              <a:t>lookup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3d3b52d67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3d3b52d67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we build IDE Plugin functionality like what we saw in SimpleJ?</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6a89c3acd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6a89c3ac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Let’s cover some basics of IDE Plugin development, including: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Project setup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Project structure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Defining actions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Visualizing Changes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Prompting for user interaction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Writing updates to file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distribution</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3d4475a4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3d4475a4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Before getting into it I want to callout that this presentation will not cover updates to Settings or Testing.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Testing in particular would likely take up to another 15+ minutes and might be a good idea for a future lightning talk.</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695dc53a3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695dc53a3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Assuming that you’re starting from scratch, I would highly recommend creating your project using the </a:t>
            </a:r>
            <a:r>
              <a:rPr lang="en" u="sng">
                <a:solidFill>
                  <a:schemeClr val="hlink"/>
                </a:solidFill>
                <a:hlinkClick r:id="rId2"/>
              </a:rPr>
              <a:t>IntelliJ Plugin Template</a:t>
            </a:r>
            <a:r>
              <a:rPr lang="en"/>
              <a:t>, which is extremely easy if you install the Plugin Dev Kit from the IDE Plugin Marketplace.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Creating a new plugin is as easy as File &gt; New Project &gt; And selecting the ‘IDE Plugin’ Generator.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695dc53a35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695dc53a35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One Gotcha however. Despite being able to choose which JDK you’d like to target the Plugin DevKit requires at least JDK 21</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36749cdba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36749cdba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resulting project structure output will look something like this. As denoted on their readme there’s a few callouts worth mentioning:</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Ensure that you delete all generated code/files that were not needed as well as dependencies that are unused</a:t>
            </a:r>
            <a:endParaRPr/>
          </a:p>
          <a:p>
            <a:pPr indent="-298450" lvl="0" marL="457200" rtl="0" algn="l">
              <a:spcBef>
                <a:spcPts val="0"/>
              </a:spcBef>
              <a:spcAft>
                <a:spcPts val="0"/>
              </a:spcAft>
              <a:buSzPts val="1100"/>
              <a:buChar char="-"/>
            </a:pPr>
            <a:r>
              <a:rPr b="1" lang="en"/>
              <a:t>Qodana</a:t>
            </a:r>
            <a:r>
              <a:rPr lang="en"/>
              <a:t>: is a smart code quality platform by JetBrains. It does have a pricing model and reports are hosted in the Qodana cloud. Just a heads up.</a:t>
            </a:r>
            <a:endParaRPr/>
          </a:p>
          <a:p>
            <a:pPr indent="-298450" lvl="0" marL="457200" rtl="0" algn="l">
              <a:spcBef>
                <a:spcPts val="0"/>
              </a:spcBef>
              <a:spcAft>
                <a:spcPts val="0"/>
              </a:spcAft>
              <a:buSzPts val="1100"/>
              <a:buChar char="-"/>
            </a:pPr>
            <a:r>
              <a:rPr b="1" lang="en"/>
              <a:t>Kover</a:t>
            </a:r>
            <a:r>
              <a:rPr lang="en"/>
              <a:t>: a set of solutions for collecting test coverage of Kotlin code. It is still beta, again just another heads up</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And finally you may notice that this is a </a:t>
            </a:r>
            <a:r>
              <a:rPr b="1" lang="en"/>
              <a:t>single module setup</a:t>
            </a:r>
            <a:r>
              <a:rPr lang="en"/>
              <a:t>. W</a:t>
            </a:r>
            <a:r>
              <a:rPr lang="en"/>
              <a:t>hich is not great for scaling larger IDE Plugins with potentially many contributors.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695dc53a3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695dc53a3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of you have seen this happen? You hire more engineers but your output stays the same…and now you have more engineers!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695dc53a3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695dc53a3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Luckily through the use of two Gradle Plugin’s we can modularize any IDE Plugin project. The host project must apply the platform plugin (seen in the top box). All other sub-project that are both IntelliJ aware and consumed by the host project must apply the module plugin (seen in the middle box).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Dependencies from the </a:t>
            </a:r>
            <a:r>
              <a:rPr lang="en"/>
              <a:t>host</a:t>
            </a:r>
            <a:r>
              <a:rPr lang="en"/>
              <a:t> project to those sub-projects look like the code snippet on the bottom.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in this example the base sub-project has applied the module plugin. The DSL that we see here ensures that base is added to both the implementation dependency configuration and another called intellijPlatformPluginModule.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guarantees that the sub-project content is merged into the host project’s plugin jar. Otherwise </a:t>
            </a:r>
            <a:r>
              <a:rPr lang="en"/>
              <a:t>you'd</a:t>
            </a:r>
            <a:r>
              <a:rPr lang="en"/>
              <a:t> have to write custom Gradle logic to create an Uber jar output from the host…I would know bc I did that and completely missed this additional DSL in the docs.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695dc53a35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695dc53a35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updated project structure would look something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project now contains 2 modules, base and host. Sharable extensions go into base while host contains top level logic, Actions, and code specific to the Plugin it outputs.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695dc53a3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695dc53a3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host project exists a file named plugin.xml. This file reminds me a lot of the AndroidManifest as it creates a blueprint for capabilities and functionality of the IDE Plugin.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simple Plugin’s some key elements include:</a:t>
            </a:r>
            <a:endParaRPr/>
          </a:p>
          <a:p>
            <a:pPr indent="-298450" lvl="0" marL="457200" rtl="0" algn="l">
              <a:spcBef>
                <a:spcPts val="0"/>
              </a:spcBef>
              <a:spcAft>
                <a:spcPts val="0"/>
              </a:spcAft>
              <a:buSzPts val="1100"/>
              <a:buChar char="-"/>
            </a:pPr>
            <a:r>
              <a:rPr b="1" lang="en"/>
              <a:t>i</a:t>
            </a:r>
            <a:r>
              <a:rPr b="1" lang="en"/>
              <a:t>d</a:t>
            </a:r>
            <a:r>
              <a:rPr lang="en"/>
              <a:t>, </a:t>
            </a:r>
            <a:r>
              <a:rPr b="1" lang="en"/>
              <a:t>name</a:t>
            </a:r>
            <a:r>
              <a:rPr lang="en"/>
              <a:t>, </a:t>
            </a:r>
            <a:r>
              <a:rPr b="1" lang="en"/>
              <a:t>version</a:t>
            </a:r>
            <a:r>
              <a:rPr lang="en"/>
              <a:t>, </a:t>
            </a:r>
            <a:r>
              <a:rPr b="1" lang="en"/>
              <a:t>description</a:t>
            </a:r>
            <a:r>
              <a:rPr lang="en"/>
              <a:t> and </a:t>
            </a:r>
            <a:r>
              <a:rPr b="1" lang="en"/>
              <a:t>change-notes</a:t>
            </a:r>
            <a:r>
              <a:rPr lang="en"/>
              <a:t>. All being rather obvious in their values.</a:t>
            </a:r>
            <a:endParaRPr/>
          </a:p>
          <a:p>
            <a:pPr indent="-298450" lvl="0" marL="457200" rtl="0" algn="l">
              <a:spcBef>
                <a:spcPts val="0"/>
              </a:spcBef>
              <a:spcAft>
                <a:spcPts val="0"/>
              </a:spcAft>
              <a:buSzPts val="1100"/>
              <a:buChar char="-"/>
            </a:pPr>
            <a:r>
              <a:rPr b="1" lang="en"/>
              <a:t>Depends</a:t>
            </a:r>
            <a:r>
              <a:rPr lang="en"/>
              <a:t>: Specifies a dependency on another plugin or a module of an IntelliJ Platform-based product., so for instance you could add a dependency on the android plugin</a:t>
            </a:r>
            <a:endParaRPr/>
          </a:p>
          <a:p>
            <a:pPr indent="-298450" lvl="0" marL="457200" rtl="0" algn="l">
              <a:spcBef>
                <a:spcPts val="0"/>
              </a:spcBef>
              <a:spcAft>
                <a:spcPts val="0"/>
              </a:spcAft>
              <a:buSzPts val="1100"/>
              <a:buChar char="-"/>
            </a:pPr>
            <a:r>
              <a:rPr b="1" lang="en"/>
              <a:t>E</a:t>
            </a:r>
            <a:r>
              <a:rPr b="1" lang="en"/>
              <a:t>xtensions</a:t>
            </a:r>
            <a:r>
              <a:rPr lang="en"/>
              <a:t>:</a:t>
            </a:r>
            <a:r>
              <a:rPr b="1" lang="en"/>
              <a:t> </a:t>
            </a:r>
            <a:r>
              <a:rPr lang="en"/>
              <a:t>Defines plugin extensions, such as notification groups, application services/configurables (for stuff like Plugin settings)</a:t>
            </a:r>
            <a:endParaRPr/>
          </a:p>
          <a:p>
            <a:pPr indent="-298450" lvl="0" marL="457200" rtl="0" algn="l">
              <a:spcBef>
                <a:spcPts val="0"/>
              </a:spcBef>
              <a:spcAft>
                <a:spcPts val="0"/>
              </a:spcAft>
              <a:buSzPts val="1100"/>
              <a:buChar char="-"/>
            </a:pPr>
            <a:r>
              <a:rPr lang="en"/>
              <a:t>And </a:t>
            </a:r>
            <a:r>
              <a:rPr b="1" lang="en"/>
              <a:t>a</a:t>
            </a:r>
            <a:r>
              <a:rPr b="1" lang="en"/>
              <a:t>ctions:</a:t>
            </a:r>
            <a:r>
              <a:rPr lang="en"/>
              <a:t> Defines the plugin actions such as AnActions, these are the most basic entry point to trigger Plugin logic</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695dc53a35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695dc53a35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declare two actions</a:t>
            </a:r>
            <a:endParaRPr/>
          </a:p>
          <a:p>
            <a:pPr indent="-298450" lvl="0" marL="457200" rtl="0" algn="l">
              <a:spcBef>
                <a:spcPts val="0"/>
              </a:spcBef>
              <a:spcAft>
                <a:spcPts val="0"/>
              </a:spcAft>
              <a:buSzPts val="1100"/>
              <a:buAutoNum type="arabicPeriod"/>
            </a:pPr>
            <a:r>
              <a:rPr lang="en"/>
              <a:t>The first one for the creation of new modules. You’ll see that this action is not wrapped in a group.</a:t>
            </a:r>
            <a:endParaRPr/>
          </a:p>
          <a:p>
            <a:pPr indent="-298450" lvl="0" marL="457200" rtl="0" algn="l">
              <a:spcBef>
                <a:spcPts val="0"/>
              </a:spcBef>
              <a:spcAft>
                <a:spcPts val="0"/>
              </a:spcAft>
              <a:buSzPts val="1100"/>
              <a:buAutoNum type="arabicPeriod"/>
            </a:pPr>
            <a:r>
              <a:rPr lang="en"/>
              <a:t>And the other for executing Gradle’s ‘check’ task. This is nested within a ‘Run..’ 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example demonstrates how Actions can be declared independently from Groups.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how Actions can be added to various views within the IDE, like the Project and </a:t>
            </a:r>
            <a:r>
              <a:rPr lang="en">
                <a:solidFill>
                  <a:schemeClr val="dk1"/>
                </a:solidFill>
              </a:rPr>
              <a:t>Editor </a:t>
            </a:r>
            <a:r>
              <a:rPr lang="en"/>
              <a:t>menus.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minor suggestion is to add a little icon ‘sugar’ to your menu items. This gives users a visual representation of the options available to them.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695dc53a35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695dc53a35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t>
            </a:r>
            <a:r>
              <a:rPr lang="en"/>
              <a:t>simplicity's</a:t>
            </a:r>
            <a:r>
              <a:rPr lang="en"/>
              <a:t> sake these actions are under a group called ‘My Group’ which is not seen in the code snippet.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6ae564c89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6ae564c89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NewModuleAction’s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NewModuleAction extends from AnAction</a:t>
            </a:r>
            <a:r>
              <a:rPr lang="en"/>
              <a:t>. The IntelliJ Platform calls methods of </a:t>
            </a:r>
            <a:r>
              <a:rPr lang="en"/>
              <a:t>registered AnActions</a:t>
            </a:r>
            <a:r>
              <a:rPr lang="en"/>
              <a:t> when a user interacts with a menu or toolbar.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three main functions of an AnAction:</a:t>
            </a:r>
            <a:endParaRPr/>
          </a:p>
          <a:p>
            <a:pPr indent="-298450" lvl="0" marL="457200" rtl="0" algn="l">
              <a:spcBef>
                <a:spcPts val="0"/>
              </a:spcBef>
              <a:spcAft>
                <a:spcPts val="0"/>
              </a:spcAft>
              <a:buSzPts val="1100"/>
              <a:buAutoNum type="arabicPeriod"/>
            </a:pPr>
            <a:r>
              <a:rPr lang="en"/>
              <a:t>getActionUpdateThread(), which determines the thread on which update() will be called</a:t>
            </a:r>
            <a:endParaRPr/>
          </a:p>
          <a:p>
            <a:pPr indent="-298450" lvl="0" marL="457200" rtl="0" algn="l">
              <a:spcBef>
                <a:spcPts val="0"/>
              </a:spcBef>
              <a:spcAft>
                <a:spcPts val="0"/>
              </a:spcAft>
              <a:buSzPts val="1100"/>
              <a:buAutoNum type="arabicPeriod"/>
            </a:pPr>
            <a:r>
              <a:rPr lang="en"/>
              <a:t>update(), which can change the presentation of the action, like changing its </a:t>
            </a:r>
            <a:r>
              <a:rPr lang="en"/>
              <a:t>visibility</a:t>
            </a:r>
            <a:endParaRPr/>
          </a:p>
          <a:p>
            <a:pPr indent="-298450" lvl="0" marL="457200" rtl="0" algn="l">
              <a:spcBef>
                <a:spcPts val="0"/>
              </a:spcBef>
              <a:spcAft>
                <a:spcPts val="0"/>
              </a:spcAft>
              <a:buSzPts val="1100"/>
              <a:buAutoNum type="arabicPeriod"/>
            </a:pPr>
            <a:r>
              <a:rPr lang="en"/>
              <a:t>And, actionPerformed(), which </a:t>
            </a:r>
            <a:r>
              <a:rPr lang="en"/>
              <a:t>performs</a:t>
            </a:r>
            <a:r>
              <a:rPr lang="en"/>
              <a:t> the action while executing on the UI thread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6ae564c89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6ae564c89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can quickly visualize our new Actions by launching a development IDE instance. This is accomplished by executing the runIde Gradle task.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Worth calling out, the runIde Gradle task has options that allow you to specify how the development IDE behaves and loads.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Additionally this development IDE is debuggable through the use of the </a:t>
            </a:r>
            <a:r>
              <a:rPr lang="en"/>
              <a:t>--debug-jvm task option and an accompanying Remote JVM Debug run configuration.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695dc53a35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695dc53a35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 we can see, when I right-click on root directory I’m presented with ‘My Group’ and the two Actions we added.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couple things to point out:</a:t>
            </a:r>
            <a:endParaRPr/>
          </a:p>
          <a:p>
            <a:pPr indent="-298450" lvl="0" marL="457200" rtl="0" algn="l">
              <a:spcBef>
                <a:spcPts val="0"/>
              </a:spcBef>
              <a:spcAft>
                <a:spcPts val="0"/>
              </a:spcAft>
              <a:buSzPts val="1100"/>
              <a:buChar char="-"/>
            </a:pPr>
            <a:r>
              <a:rPr lang="en"/>
              <a:t>Notice the location and grouping of the actions as a direct result of using Groups</a:t>
            </a:r>
            <a:endParaRPr/>
          </a:p>
          <a:p>
            <a:pPr indent="-298450" lvl="0" marL="457200" rtl="0" algn="l">
              <a:spcBef>
                <a:spcPts val="0"/>
              </a:spcBef>
              <a:spcAft>
                <a:spcPts val="0"/>
              </a:spcAft>
              <a:buSzPts val="1100"/>
              <a:buChar char="-"/>
            </a:pPr>
            <a:r>
              <a:rPr lang="en"/>
              <a:t>And the icon sugar to the left of each Action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695dc53a35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95dc53a35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Within the New Module AnAction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695dc53a35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695dc53a35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695dc53a3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695dc53a3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believe a</a:t>
            </a:r>
            <a:r>
              <a:rPr lang="en"/>
              <a:t> seamless and intuitive developer experience is a critical driver of success. For Android engineers, superior DevEx translates into higher productivity, improved application quality, greater capacity for innovation, and happier engineers.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695dc53a35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695dc53a35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NewModuleActions actionPerform() function we’re going to validate that we have non-null project and projectFile pointers.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Something worth calling out is that event.project will typically always return the root project present in the workspace - NOT the project closest to the event (or file) that triggered the 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let’s prompt a dialog for the user to fill 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return to the createNewModule function in a second.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3d3267208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3d3267208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Kotlin DSL source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NewModuleDialog extends IntelliJ’s DialogWrapper while setting a couple fields:</a:t>
            </a:r>
            <a:endParaRPr/>
          </a:p>
          <a:p>
            <a:pPr indent="-298450" lvl="0" marL="457200" rtl="0" algn="l">
              <a:spcBef>
                <a:spcPts val="0"/>
              </a:spcBef>
              <a:spcAft>
                <a:spcPts val="0"/>
              </a:spcAft>
              <a:buSzPts val="1100"/>
              <a:buChar char="-"/>
            </a:pPr>
            <a:r>
              <a:rPr lang="en"/>
              <a:t>The dialog title is set to “Create New Module”</a:t>
            </a:r>
            <a:endParaRPr/>
          </a:p>
          <a:p>
            <a:pPr indent="-298450" lvl="0" marL="457200" rtl="0" algn="l">
              <a:spcBef>
                <a:spcPts val="0"/>
              </a:spcBef>
              <a:spcAft>
                <a:spcPts val="0"/>
              </a:spcAft>
              <a:buSzPts val="1100"/>
              <a:buChar char="-"/>
            </a:pPr>
            <a:r>
              <a:rPr lang="en">
                <a:solidFill>
                  <a:schemeClr val="dk1"/>
                </a:solidFill>
              </a:rPr>
              <a:t>We’re i</a:t>
            </a:r>
            <a:r>
              <a:rPr lang="en">
                <a:solidFill>
                  <a:schemeClr val="dk1"/>
                </a:solidFill>
              </a:rPr>
              <a:t>nforming the IDE that the dialog should both show an OK/Cancel button as well as callback to the Dialog when the user clicks OK</a:t>
            </a:r>
            <a:endParaRPr/>
          </a:p>
          <a:p>
            <a:pPr indent="-298450" lvl="0" marL="457200" rtl="0" algn="l">
              <a:spcBef>
                <a:spcPts val="0"/>
              </a:spcBef>
              <a:spcAft>
                <a:spcPts val="0"/>
              </a:spcAft>
              <a:buSzPts val="1100"/>
              <a:buChar char="-"/>
            </a:pPr>
            <a:r>
              <a:rPr lang="en">
                <a:solidFill>
                  <a:schemeClr val="dk1"/>
                </a:solidFill>
              </a:rPr>
              <a:t>And, </a:t>
            </a:r>
            <a:r>
              <a:rPr lang="en"/>
              <a:t>e</a:t>
            </a:r>
            <a:r>
              <a:rPr lang="en"/>
              <a:t>nsuring the user cannot resize the dialog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we’re building out the Dialogs center panel using IntelliJ’s Kotlin UI DSL V2. The DSL defines:</a:t>
            </a:r>
            <a:endParaRPr/>
          </a:p>
          <a:p>
            <a:pPr indent="-298450" lvl="0" marL="457200" rtl="0" algn="l">
              <a:spcBef>
                <a:spcPts val="0"/>
              </a:spcBef>
              <a:spcAft>
                <a:spcPts val="0"/>
              </a:spcAft>
              <a:buSzPts val="1100"/>
              <a:buChar char="-"/>
            </a:pPr>
            <a:r>
              <a:rPr lang="en"/>
              <a:t>A </a:t>
            </a:r>
            <a:r>
              <a:rPr lang="en">
                <a:solidFill>
                  <a:schemeClr val="dk1"/>
                </a:solidFill>
              </a:rPr>
              <a:t>row for the </a:t>
            </a:r>
            <a:r>
              <a:rPr lang="en"/>
              <a:t>module name with accompanying input field</a:t>
            </a:r>
            <a:endParaRPr/>
          </a:p>
          <a:p>
            <a:pPr indent="-298450" lvl="0" marL="457200" rtl="0" algn="l">
              <a:spcBef>
                <a:spcPts val="0"/>
              </a:spcBef>
              <a:spcAft>
                <a:spcPts val="0"/>
              </a:spcAft>
              <a:buSzPts val="1100"/>
              <a:buChar char="-"/>
            </a:pPr>
            <a:r>
              <a:rPr lang="en"/>
              <a:t>A row for the github team or name with accompanying input field</a:t>
            </a:r>
            <a:endParaRPr/>
          </a:p>
          <a:p>
            <a:pPr indent="-298450" lvl="0" marL="457200" rtl="0" algn="l">
              <a:spcBef>
                <a:spcPts val="0"/>
              </a:spcBef>
              <a:spcAft>
                <a:spcPts val="0"/>
              </a:spcAft>
              <a:buSzPts val="1100"/>
              <a:buChar char="-"/>
            </a:pPr>
            <a:r>
              <a:rPr lang="en"/>
              <a:t>And a dynamically populated series of radio buttons informed by SimpleJ’s config json file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3d3267208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3d3267208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what it looks like when prompted.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3d3267208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3d3267208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what if we wanted to use Compose Desktop instead of the Kotlin UI DSL?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You’d first need to add a mix of the above to your dependencies toml file as well as place dependencies on those libraries within the project’s build file.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3d3267208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3d3267208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same exact setup as the original NewModuleDialog except for the center panel is now using Compose Desktop.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ignore the my Compose if it looks terrible. I blame Gemini Pro. Unless it looks good, then it was all me.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3d3267208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3d3267208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 be the first to point out that the dialog here needs some TLC. BUT the point still stands, Compose Desktop is an option when building out an array of Plugin IDE UI.</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3d3267208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3d3267208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user has completely filled out the dialog and clicked OK. We need to create the new module and it’s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way you do this with an IDE Plugin is by using the WriteCommandAction, which throws the file IO onto a background thread and tracks the file IO performed.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matters as it gives users the ability to easily undo the module creation and any other updates to accompanying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things to call out:</a:t>
            </a:r>
            <a:endParaRPr/>
          </a:p>
          <a:p>
            <a:pPr indent="-298450" lvl="0" marL="457200" rtl="0" algn="l">
              <a:spcBef>
                <a:spcPts val="0"/>
              </a:spcBef>
              <a:spcAft>
                <a:spcPts val="0"/>
              </a:spcAft>
              <a:buSzPts val="1100"/>
              <a:buChar char="-"/>
            </a:pPr>
            <a:r>
              <a:rPr lang="en"/>
              <a:t>When interacting with Files try to favor VirtualFile’s over </a:t>
            </a:r>
            <a:r>
              <a:rPr lang="en" u="sng">
                <a:solidFill>
                  <a:schemeClr val="hlink"/>
                </a:solidFill>
                <a:hlinkClick r:id="rId2"/>
              </a:rPr>
              <a:t>java.io</a:t>
            </a:r>
            <a:r>
              <a:rPr lang="en"/>
              <a:t>.File as VirtualFiles are monitored by the IDE’s VFS</a:t>
            </a:r>
            <a:endParaRPr/>
          </a:p>
          <a:p>
            <a:pPr indent="-298450" lvl="0" marL="457200" rtl="0" algn="l">
              <a:spcBef>
                <a:spcPts val="0"/>
              </a:spcBef>
              <a:spcAft>
                <a:spcPts val="0"/>
              </a:spcAft>
              <a:buSzPts val="1100"/>
              <a:buChar char="-"/>
            </a:pPr>
            <a:r>
              <a:rPr lang="en"/>
              <a:t>File updates must be backgrounded</a:t>
            </a:r>
            <a:endParaRPr/>
          </a:p>
          <a:p>
            <a:pPr indent="-298450" lvl="0" marL="457200" rtl="0" algn="l">
              <a:spcBef>
                <a:spcPts val="0"/>
              </a:spcBef>
              <a:spcAft>
                <a:spcPts val="0"/>
              </a:spcAft>
              <a:buSzPts val="1100"/>
              <a:buChar char="-"/>
            </a:pPr>
            <a:r>
              <a:rPr lang="en"/>
              <a:t>File reads do not require VirtualFile or background threading; however VirtualFiles are still preferred.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3d2a33e62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3d2a33e62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three primary ways to distribute Plugins:</a:t>
            </a:r>
            <a:endParaRPr/>
          </a:p>
          <a:p>
            <a:pPr indent="-298450" lvl="0" marL="457200" rtl="0" algn="l">
              <a:spcBef>
                <a:spcPts val="0"/>
              </a:spcBef>
              <a:spcAft>
                <a:spcPts val="0"/>
              </a:spcAft>
              <a:buSzPts val="1100"/>
              <a:buChar char="-"/>
            </a:pPr>
            <a:r>
              <a:rPr b="1" lang="en"/>
              <a:t>Jetbrains </a:t>
            </a:r>
            <a:r>
              <a:rPr b="1" lang="en"/>
              <a:t>Marketplace</a:t>
            </a:r>
            <a:r>
              <a:rPr lang="en"/>
              <a:t>: </a:t>
            </a:r>
            <a:endParaRPr/>
          </a:p>
          <a:p>
            <a:pPr indent="-298450" lvl="1" marL="914400" rtl="0" algn="l">
              <a:spcBef>
                <a:spcPts val="0"/>
              </a:spcBef>
              <a:spcAft>
                <a:spcPts val="0"/>
              </a:spcAft>
              <a:buSzPts val="1100"/>
              <a:buChar char="-"/>
            </a:pPr>
            <a:r>
              <a:rPr lang="en"/>
              <a:t>Wherein first uploads are manual. </a:t>
            </a:r>
            <a:endParaRPr/>
          </a:p>
          <a:p>
            <a:pPr indent="-298450" lvl="1" marL="914400" rtl="0" algn="l">
              <a:spcBef>
                <a:spcPts val="0"/>
              </a:spcBef>
              <a:spcAft>
                <a:spcPts val="0"/>
              </a:spcAft>
              <a:buSzPts val="1100"/>
              <a:buChar char="-"/>
            </a:pPr>
            <a:r>
              <a:rPr lang="en"/>
              <a:t>From then on out you’d be using Gradle Tasks with </a:t>
            </a:r>
            <a:r>
              <a:rPr lang="en">
                <a:solidFill>
                  <a:schemeClr val="dk1"/>
                </a:solidFill>
              </a:rPr>
              <a:t>generated </a:t>
            </a:r>
            <a:r>
              <a:rPr lang="en"/>
              <a:t>tokens and signing keys. One fun bit is that you can specify any name for your release channel, it’s open season which is interesting. But that does require your consumers to add the channel to their IDE to see the Plugin.</a:t>
            </a:r>
            <a:endParaRPr/>
          </a:p>
          <a:p>
            <a:pPr indent="-298450" lvl="1" marL="914400" rtl="0" algn="l">
              <a:spcBef>
                <a:spcPts val="0"/>
              </a:spcBef>
              <a:spcAft>
                <a:spcPts val="0"/>
              </a:spcAft>
              <a:buSzPts val="1100"/>
              <a:buChar char="-"/>
            </a:pPr>
            <a:r>
              <a:rPr lang="en"/>
              <a:t>Some cons are that it’s globally public, which means if you’re building a plugin private to your company this is likely not an option.</a:t>
            </a:r>
            <a:endParaRPr/>
          </a:p>
          <a:p>
            <a:pPr indent="-298450" lvl="0" marL="457200" rtl="0" algn="l">
              <a:spcBef>
                <a:spcPts val="0"/>
              </a:spcBef>
              <a:spcAft>
                <a:spcPts val="0"/>
              </a:spcAft>
              <a:buSzPts val="1100"/>
              <a:buChar char="-"/>
            </a:pPr>
            <a:r>
              <a:rPr b="1" lang="en"/>
              <a:t>Custom Plugin Repo’s</a:t>
            </a:r>
            <a:r>
              <a:rPr lang="en"/>
              <a:t>:</a:t>
            </a:r>
            <a:endParaRPr/>
          </a:p>
          <a:p>
            <a:pPr indent="-298450" lvl="1" marL="914400" rtl="0" algn="l">
              <a:spcBef>
                <a:spcPts val="0"/>
              </a:spcBef>
              <a:spcAft>
                <a:spcPts val="0"/>
              </a:spcAft>
              <a:buSzPts val="1100"/>
              <a:buChar char="-"/>
            </a:pPr>
            <a:r>
              <a:rPr lang="en"/>
              <a:t>You’ll have to create and maintain an updatePlugins.xml file. This file contains information about the available Plugins in the hosted repository. Luckily there’s a Gradle Plugin to automate the upload of the plugin’s zip as well as creation of the updatePlugins.xml file.</a:t>
            </a:r>
            <a:endParaRPr/>
          </a:p>
          <a:p>
            <a:pPr indent="-298450" lvl="1" marL="914400" rtl="0" algn="l">
              <a:spcBef>
                <a:spcPts val="0"/>
              </a:spcBef>
              <a:spcAft>
                <a:spcPts val="0"/>
              </a:spcAft>
              <a:buSzPts val="1100"/>
              <a:buChar char="-"/>
            </a:pPr>
            <a:r>
              <a:rPr lang="en"/>
              <a:t>Because you own the hosted repository it can be as open or walled garden as you want. Just be sure to let your consumers know the end point so they can add it to their IDE.</a:t>
            </a:r>
            <a:endParaRPr/>
          </a:p>
          <a:p>
            <a:pPr indent="-298450" lvl="0" marL="457200" rtl="0" algn="l">
              <a:spcBef>
                <a:spcPts val="0"/>
              </a:spcBef>
              <a:spcAft>
                <a:spcPts val="0"/>
              </a:spcAft>
              <a:buSzPts val="1100"/>
              <a:buChar char="-"/>
            </a:pPr>
            <a:r>
              <a:rPr lang="en"/>
              <a:t>And finally, </a:t>
            </a:r>
            <a:r>
              <a:rPr b="1" lang="en"/>
              <a:t>Installation from Disk</a:t>
            </a:r>
            <a:r>
              <a:rPr lang="en"/>
              <a:t>: </a:t>
            </a:r>
            <a:endParaRPr/>
          </a:p>
          <a:p>
            <a:pPr indent="-298450" lvl="1" marL="914400" rtl="0" algn="l">
              <a:spcBef>
                <a:spcPts val="0"/>
              </a:spcBef>
              <a:spcAft>
                <a:spcPts val="0"/>
              </a:spcAft>
              <a:buSzPts val="1100"/>
              <a:buChar char="-"/>
            </a:pPr>
            <a:r>
              <a:rPr lang="en"/>
              <a:t>The title pretty much says it all. Once you have the zip or jar you can install it from disk.</a:t>
            </a:r>
            <a:endParaRPr/>
          </a:p>
          <a:p>
            <a:pPr indent="-298450" lvl="1" marL="914400" rtl="0" algn="l">
              <a:spcBef>
                <a:spcPts val="0"/>
              </a:spcBef>
              <a:spcAft>
                <a:spcPts val="0"/>
              </a:spcAft>
              <a:buSzPts val="1100"/>
              <a:buChar char="-"/>
            </a:pPr>
            <a:r>
              <a:rPr lang="en"/>
              <a:t>The serious drawback of this is manually reinstalling the artifact when it has changes. And for large audiences this requires broadcasting the update. </a:t>
            </a:r>
            <a:endParaRPr/>
          </a:p>
          <a:p>
            <a:pPr indent="-298450" lvl="1" marL="914400" rtl="0" algn="l">
              <a:spcBef>
                <a:spcPts val="0"/>
              </a:spcBef>
              <a:spcAft>
                <a:spcPts val="0"/>
              </a:spcAft>
              <a:buSzPts val="1100"/>
              <a:buChar char="-"/>
            </a:pPr>
            <a:r>
              <a:rPr lang="en"/>
              <a:t>However there are ways to script it such that disk updates are automatically applied.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worth mentioning that Plugin’s can also be installed via CLI.</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3d2a33e62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3d2a33e62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 Tip: you can configure your</a:t>
            </a:r>
            <a:r>
              <a:rPr lang="en"/>
              <a:t> project to require plugins that provide support for certain technologies or frameworks.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IDE will notify users of the project if they forgot to install the plugin, or someone on your team is not aware about the dependency as they work on the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be helpful for companies with high engineer headcount and/or with diverse levels of experience.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3d2a33e62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3d2a33e62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thoughts while putting together this presentation and the SimpleJ project…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695dc53a3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695dc53a3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my opinion DevEx is not prioritized enough. Areas like onboarding, context switching, automatable actions and support need more attention.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Onboarding</a:t>
            </a:r>
            <a:r>
              <a:rPr lang="en"/>
              <a:t> is usually </a:t>
            </a:r>
            <a:r>
              <a:rPr lang="en"/>
              <a:t>broken</a:t>
            </a:r>
            <a:r>
              <a:rPr lang="en"/>
              <a:t> down into a few steps with some companies going so far as to measure time to first commit.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Context Switching</a:t>
            </a:r>
            <a:r>
              <a:rPr lang="en">
                <a:solidFill>
                  <a:schemeClr val="dk1"/>
                </a:solidFill>
              </a:rPr>
              <a:t> between writing code and being outside of the codebase has a variable hit to engineering throughput.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CLI Interactions</a:t>
            </a:r>
            <a:r>
              <a:rPr lang="en"/>
              <a:t> with build tools like Gradle are one of the primary ways to validate changes. However in large codebases there could be a potential for better abstractions of some of these tasks.</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
              <a:t>And </a:t>
            </a:r>
            <a:r>
              <a:rPr b="1" lang="en"/>
              <a:t>Support </a:t>
            </a:r>
            <a:r>
              <a:rPr lang="en"/>
              <a:t>of our larger engineering community b</a:t>
            </a:r>
            <a:r>
              <a:rPr lang="en"/>
              <a:t>reaks down into BAU or run the engine tasks such as 3rd party library upgrades, language support, bugs, prod issues, documentation</a:t>
            </a:r>
            <a:r>
              <a:rPr lang="en"/>
              <a:t>, and direct/indirect forms of communication like  Slack &amp; email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3d3267208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3d3267208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writing the code…</a:t>
            </a:r>
            <a:endParaRPr/>
          </a:p>
          <a:p>
            <a:pPr indent="-298450" lvl="0" marL="457200" rtl="0" algn="l">
              <a:spcBef>
                <a:spcPts val="0"/>
              </a:spcBef>
              <a:spcAft>
                <a:spcPts val="0"/>
              </a:spcAft>
              <a:buSzPts val="1100"/>
              <a:buChar char="-"/>
            </a:pPr>
            <a:r>
              <a:rPr lang="en"/>
              <a:t>Jetbrains has amassed a large amount of documentation, which was helpful during initial project setup</a:t>
            </a:r>
            <a:endParaRPr/>
          </a:p>
          <a:p>
            <a:pPr indent="-298450" lvl="0" marL="457200" rtl="0" algn="l">
              <a:spcBef>
                <a:spcPts val="0"/>
              </a:spcBef>
              <a:spcAft>
                <a:spcPts val="0"/>
              </a:spcAft>
              <a:buSzPts val="1100"/>
              <a:buChar char="-"/>
            </a:pPr>
            <a:r>
              <a:rPr lang="en"/>
              <a:t>Once creating Actions, Extensions, and Services it became difficult to find maintained code samples</a:t>
            </a:r>
            <a:endParaRPr/>
          </a:p>
          <a:p>
            <a:pPr indent="-298450" lvl="0" marL="457200" rtl="0" algn="l">
              <a:spcBef>
                <a:spcPts val="0"/>
              </a:spcBef>
              <a:spcAft>
                <a:spcPts val="0"/>
              </a:spcAft>
              <a:buSzPts val="1100"/>
              <a:buChar char="-"/>
            </a:pPr>
            <a:r>
              <a:rPr lang="en"/>
              <a:t>There are a lot of Managers, some with some moderate overlap. It’s not clear which ones to use when.</a:t>
            </a:r>
            <a:endParaRPr/>
          </a:p>
          <a:p>
            <a:pPr indent="-298450" lvl="0" marL="457200" rtl="0" algn="l">
              <a:spcBef>
                <a:spcPts val="0"/>
              </a:spcBef>
              <a:spcAft>
                <a:spcPts val="0"/>
              </a:spcAft>
              <a:buSzPts val="1100"/>
              <a:buChar char="-"/>
            </a:pPr>
            <a:r>
              <a:rPr lang="en"/>
              <a:t>Swing still being the primary way of building UI is odd given Jetbrains leadership with Compose. I get it as the IDE has been around for much longer. </a:t>
            </a:r>
            <a:endParaRPr/>
          </a:p>
          <a:p>
            <a:pPr indent="-298450" lvl="0" marL="457200" rtl="0" algn="l">
              <a:spcBef>
                <a:spcPts val="0"/>
              </a:spcBef>
              <a:spcAft>
                <a:spcPts val="0"/>
              </a:spcAft>
              <a:buSzPts val="1100"/>
              <a:buChar char="-"/>
            </a:pPr>
            <a:r>
              <a:rPr lang="en"/>
              <a:t>Swing form editors being behind IntelliJ Ultimates pay wall hinders Plugin creation and the Kotlin DSL has no preview functionality</a:t>
            </a:r>
            <a:endParaRPr/>
          </a:p>
          <a:p>
            <a:pPr indent="-298450" lvl="0" marL="457200" rtl="0" algn="l">
              <a:spcBef>
                <a:spcPts val="0"/>
              </a:spcBef>
              <a:spcAft>
                <a:spcPts val="0"/>
              </a:spcAft>
              <a:buSzPts val="1100"/>
              <a:buChar char="-"/>
            </a:pPr>
            <a:r>
              <a:rPr lang="en"/>
              <a:t>The Kotlin UI DSL is nice-ish but it’s unclear how exactly to setup your panels and the code samples for it are not straightforward</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695dc53a35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695dc53a35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using Compose Desktop…</a:t>
            </a:r>
            <a:endParaRPr/>
          </a:p>
          <a:p>
            <a:pPr indent="-298450" lvl="0" marL="457200" rtl="0" algn="l">
              <a:spcBef>
                <a:spcPts val="0"/>
              </a:spcBef>
              <a:spcAft>
                <a:spcPts val="0"/>
              </a:spcAft>
              <a:buSzPts val="1100"/>
              <a:buChar char="-"/>
            </a:pPr>
            <a:r>
              <a:rPr lang="en">
                <a:solidFill>
                  <a:schemeClr val="dk1"/>
                </a:solidFill>
              </a:rPr>
              <a:t>Jewel, the theme built by Jetbrains for Compose desktop, isn’t stable yet and trying to use it while on older Kotlin/Compose versions proved problematic. Their repo is archived as of Arpil and it’s moved to the IntelliJ Platform but hasn’t released a new version or outlined clear integration/compatibility just yet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Kotlin UI DSLs seem much less verbose, we saw the code snippets earlier in the presentation. And you get full theming support for free. However there’s no previewing of the UI and the roundtrip of validations via a development environment IDE is slow.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Imo, favor Compose Desktop for UI creation *sometimes*. You can do everything Swing can do with Compose Desktop but getting the theming and primitives right is a pain and unfortunately unless you can your Compose panels stick out. If that doesn’t matter to you then by all means go full Compose.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Adding the Compose Desktop dependencies bloated SimpleJ’s Plugin binary by roughly 94%. Without Compose Desktop SimpleJ has a footprint of 2.5mb and with Compose Desktop that jumps to 39.8mb. IntelliJ’s recommendation is to try to keep the binary size of Plugins low. So take that into consideration when adding Compose to your Plugin.</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6a89c3acd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6a89c3acd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Previewing your Composables also comes with some options.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 can leverage an Android library </a:t>
            </a:r>
            <a:r>
              <a:rPr lang="en">
                <a:solidFill>
                  <a:schemeClr val="dk1"/>
                </a:solidFill>
              </a:rPr>
              <a:t>solely</a:t>
            </a:r>
            <a:r>
              <a:rPr lang="en">
                <a:solidFill>
                  <a:schemeClr val="dk1"/>
                </a:solidFill>
              </a:rPr>
              <a:t> for previewing Composables. This is the first option on the left and what I choose to do for SimpleJ. When not using Android Studio be sure to install the Android, Android Design Tools and Jetpack Compose IDE Plugins. All of these essentially come pre-bundled when using Android Studio. The benefit of this approach is an automatic re-rendering upon code changes.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Or you can stick to the more traditional Compose Desktop setup by installing the Kotlin Multiplatform IDE Plugin but that requires you to manually click the compose preview gutter icon. It also does some interesting things to the package tree in the project panel.</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6a89c3acd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6a89c3acd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 the left we see the automatic preview rendering in real time as code changes are made to the composable.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 the right we see the Kotlin Multi Platform IDE Plugin </a:t>
            </a:r>
            <a:r>
              <a:rPr lang="en">
                <a:solidFill>
                  <a:schemeClr val="dk1"/>
                </a:solidFill>
              </a:rPr>
              <a:t>which</a:t>
            </a:r>
            <a:r>
              <a:rPr lang="en">
                <a:solidFill>
                  <a:schemeClr val="dk1"/>
                </a:solidFill>
              </a:rPr>
              <a:t> requires tapping on the multiplatform gutter icon for re-rendering to occur. This takes your hands off of the keyboard.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While</a:t>
            </a:r>
            <a:r>
              <a:rPr lang="en">
                <a:solidFill>
                  <a:schemeClr val="dk1"/>
                </a:solidFill>
              </a:rPr>
              <a:t> the gifs are likely out of sync by now when they first started you could see that our right panel had a head start but was still slower.</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3d3267208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3d3267208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additional ideas include…</a:t>
            </a:r>
            <a:endParaRPr/>
          </a:p>
          <a:p>
            <a:pPr indent="-298450" lvl="0" marL="457200" rtl="0" algn="l">
              <a:spcBef>
                <a:spcPts val="0"/>
              </a:spcBef>
              <a:spcAft>
                <a:spcPts val="0"/>
              </a:spcAft>
              <a:buSzPts val="1100"/>
              <a:buChar char="-"/>
            </a:pPr>
            <a:r>
              <a:rPr lang="en"/>
              <a:t>Pulling machine information that could be shared with coworkers</a:t>
            </a:r>
            <a:endParaRPr/>
          </a:p>
          <a:p>
            <a:pPr indent="-298450" lvl="0" marL="457200" rtl="0" algn="l">
              <a:spcBef>
                <a:spcPts val="0"/>
              </a:spcBef>
              <a:spcAft>
                <a:spcPts val="0"/>
              </a:spcAft>
              <a:buSzPts val="1100"/>
              <a:buChar char="-"/>
            </a:pPr>
            <a:r>
              <a:rPr lang="en"/>
              <a:t>Automatic fixing of broken or misconfigured environment variables</a:t>
            </a:r>
            <a:endParaRPr/>
          </a:p>
          <a:p>
            <a:pPr indent="-298450" lvl="0" marL="457200" rtl="0" algn="l">
              <a:spcBef>
                <a:spcPts val="0"/>
              </a:spcBef>
              <a:spcAft>
                <a:spcPts val="0"/>
              </a:spcAft>
              <a:buSzPts val="1100"/>
              <a:buChar char="-"/>
            </a:pPr>
            <a:r>
              <a:rPr lang="en"/>
              <a:t>Complimentary setup functionality, such as downloading of specific packages (like build tools)</a:t>
            </a:r>
            <a:endParaRPr/>
          </a:p>
          <a:p>
            <a:pPr indent="-298450" lvl="0" marL="457200" rtl="0" algn="l">
              <a:spcBef>
                <a:spcPts val="0"/>
              </a:spcBef>
              <a:spcAft>
                <a:spcPts val="0"/>
              </a:spcAft>
              <a:buSzPts val="1100"/>
              <a:buChar char="-"/>
            </a:pPr>
            <a:r>
              <a:rPr lang="en"/>
              <a:t>Pulling IDE Data analytics on engineering behaviors would be pretty helpful in understanding time spent doing certain tasks</a:t>
            </a:r>
            <a:endParaRPr/>
          </a:p>
          <a:p>
            <a:pPr indent="-298450" lvl="1" marL="914400" rtl="0" algn="l">
              <a:spcBef>
                <a:spcPts val="0"/>
              </a:spcBef>
              <a:spcAft>
                <a:spcPts val="0"/>
              </a:spcAft>
              <a:buSzPts val="1100"/>
              <a:buChar char="-"/>
            </a:pPr>
            <a:r>
              <a:rPr lang="en"/>
              <a:t>There are other Plugins available for doing exactly that</a:t>
            </a:r>
            <a:endParaRPr/>
          </a:p>
          <a:p>
            <a:pPr indent="-298450" lvl="0" marL="457200" rtl="0" algn="l">
              <a:spcBef>
                <a:spcPts val="0"/>
              </a:spcBef>
              <a:spcAft>
                <a:spcPts val="0"/>
              </a:spcAft>
              <a:buSzPts val="1100"/>
              <a:buChar char="-"/>
            </a:pPr>
            <a:r>
              <a:rPr lang="en"/>
              <a:t>Creating a feedback mechanism for engineers to use regarding certain actions, both from the Plugins you own and don’t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7bb223e275ed8d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7bb223e275ed8d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all for coming to my talk today. As I mentioned previously SimpleJ is an open source project on github and available in the Plugin marketplace.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this point if there are time for questions I’ll open the floor).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695dc53a3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695dc53a3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can you do about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6a89c3acd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6a89c3acd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not create an IDE Plugin?!!!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3d3b52d6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3d3b52d6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Source</a:t>
            </a:r>
            <a:r>
              <a:rPr lang="en"/>
              <a:t> (main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IntelliJ Platform SDK provides a platform for building IDEs, such as Android Studio from Google. It is used to power JetBrains products and </a:t>
            </a:r>
            <a:r>
              <a:rPr lang="en"/>
              <a:t>is</a:t>
            </a:r>
            <a:r>
              <a:rPr lang="en"/>
              <a:t> Open Source.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Plugins are </a:t>
            </a:r>
            <a:r>
              <a:rPr lang="en"/>
              <a:t>primarily</a:t>
            </a:r>
            <a:r>
              <a:rPr lang="en"/>
              <a:t> written using Java &amp; Kotlin, Swing &amp; Compose, and Gradle. There are many existing Plugins that some you may already know like the Android Design Tools and the Plugin DevKit.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Plugins can range in complexity from simple menu items to supporting entire languages.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some cases, implementing an actual IntelliJ Platform plugin can be overkill. Alternatives exist such as:</a:t>
            </a:r>
            <a:endParaRPr/>
          </a:p>
          <a:p>
            <a:pPr indent="-298450" lvl="0" marL="457200" rtl="0" algn="l">
              <a:spcBef>
                <a:spcPts val="0"/>
              </a:spcBef>
              <a:spcAft>
                <a:spcPts val="0"/>
              </a:spcAft>
              <a:buSzPts val="1100"/>
              <a:buChar char="●"/>
            </a:pPr>
            <a:r>
              <a:rPr lang="en"/>
              <a:t>Structural Search and Replace</a:t>
            </a:r>
            <a:endParaRPr/>
          </a:p>
          <a:p>
            <a:pPr indent="-298450" lvl="1" marL="914400" rtl="0" algn="l">
              <a:spcBef>
                <a:spcPts val="0"/>
              </a:spcBef>
              <a:spcAft>
                <a:spcPts val="0"/>
              </a:spcAft>
              <a:buSzPts val="1100"/>
              <a:buChar char="○"/>
            </a:pPr>
            <a:r>
              <a:rPr lang="en"/>
              <a:t>[Optional] </a:t>
            </a:r>
            <a:r>
              <a:rPr lang="en"/>
              <a:t>let you search for a particular code pattern or grammatical construct in your code considering your code structure. You  leverage templates to find and update code</a:t>
            </a:r>
            <a:endParaRPr/>
          </a:p>
          <a:p>
            <a:pPr indent="-298450" lvl="0" marL="457200" rtl="0" algn="l">
              <a:spcBef>
                <a:spcPts val="0"/>
              </a:spcBef>
              <a:spcAft>
                <a:spcPts val="0"/>
              </a:spcAft>
              <a:buSzPts val="1100"/>
              <a:buChar char="●"/>
            </a:pPr>
            <a:r>
              <a:rPr lang="en"/>
              <a:t>IDE Scripting Console</a:t>
            </a:r>
            <a:endParaRPr/>
          </a:p>
          <a:p>
            <a:pPr indent="-298450" lvl="1" marL="914400" rtl="0" algn="l">
              <a:spcBef>
                <a:spcPts val="0"/>
              </a:spcBef>
              <a:spcAft>
                <a:spcPts val="0"/>
              </a:spcAft>
              <a:buSzPts val="1100"/>
              <a:buChar char="○"/>
            </a:pPr>
            <a:r>
              <a:rPr lang="en"/>
              <a:t>[Optional] </a:t>
            </a:r>
            <a:r>
              <a:rPr lang="en"/>
              <a:t>can be used to write simple scripts that automate IntelliJ IDEA features and extract various information. Scripts can access the IntelliJ Platform APIs and can be implemented in Kotlin, JavaScript, or Groovy</a:t>
            </a:r>
            <a:endParaRPr/>
          </a:p>
          <a:p>
            <a:pPr indent="-298450" lvl="0" marL="457200" rtl="0" algn="l">
              <a:spcBef>
                <a:spcPts val="0"/>
              </a:spcBef>
              <a:spcAft>
                <a:spcPts val="0"/>
              </a:spcAft>
              <a:buSzPts val="1100"/>
              <a:buChar char="●"/>
            </a:pPr>
            <a:r>
              <a:rPr lang="en"/>
              <a:t>Flora Plugin</a:t>
            </a:r>
            <a:endParaRPr/>
          </a:p>
          <a:p>
            <a:pPr indent="-298450" lvl="1" marL="914400" rtl="0" algn="l">
              <a:spcBef>
                <a:spcPts val="0"/>
              </a:spcBef>
              <a:spcAft>
                <a:spcPts val="0"/>
              </a:spcAft>
              <a:buSzPts val="1100"/>
              <a:buChar char="○"/>
            </a:pPr>
            <a:r>
              <a:rPr lang="en"/>
              <a:t>[Optional] allows for developing project-specific extensions as Kotlin Script (*.kts) or JavaScript (*.js) files. Flora extensions have access to all available IntelliJ Platform APIs, just like a regular plugin.</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d3b52d67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d3b52d67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far from any authority or expert on IDE Plugins so I would recommend learning more about them from the best.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Jetbrains held their first Plugin Developer Conference back in Nov of 2024 with nearly 7 hours of content! I’m not going to best that today.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github.com/wildsmith/simplej-plugin" TargetMode="External"/><Relationship Id="rId4" Type="http://schemas.openxmlformats.org/officeDocument/2006/relationships/image" Target="../media/image8.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github.com/wildsmith/simplej-plugin" TargetMode="External"/><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s://github.com/wildsmith/simplej-plugin" TargetMode="External"/><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1.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42.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49.png"/><Relationship Id="rId5"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5.gif"/><Relationship Id="rId4" Type="http://schemas.openxmlformats.org/officeDocument/2006/relationships/image" Target="../media/image57.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s://github.com/wildsmith/simplej-plugin"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jetbrains.com/help/idea/structural-search-and-replac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www.youtube.com/watch?v=blXmgF5gbWg" TargetMode="External"/><Relationship Id="rId10" Type="http://schemas.openxmlformats.org/officeDocument/2006/relationships/hyperlink" Target="https://lp.jetbrains.com/plugin-dev-conf-2024/" TargetMode="External"/><Relationship Id="rId9"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hyperlink" Target="https://plugins.jetbrains.com/docs/intellij/welcome.html" TargetMode="External"/><Relationship Id="rId7" Type="http://schemas.openxmlformats.org/officeDocument/2006/relationships/image" Target="../media/image2.png"/><Relationship Id="rId8" Type="http://schemas.openxmlformats.org/officeDocument/2006/relationships/hyperlink" Target="https://plugins.jetbrains.com/docs/intellij/plugin-structure.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53" name="Shape 53"/>
        <p:cNvGrpSpPr/>
        <p:nvPr/>
      </p:nvGrpSpPr>
      <p:grpSpPr>
        <a:xfrm>
          <a:off x="0" y="0"/>
          <a:ext cx="0" cy="0"/>
          <a:chOff x="0" y="0"/>
          <a:chExt cx="0" cy="0"/>
        </a:xfrm>
      </p:grpSpPr>
      <p:sp>
        <p:nvSpPr>
          <p:cNvPr id="54" name="Google Shape;54;p13"/>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'1jy52UoPeZtsW1kCJqLhVbx7bc5qMum0AQTHbKRCyisY'}]_END</a:t>
            </a:r>
            <a:endParaRPr sz="100">
              <a:solidFill>
                <a:srgbClr val="F8F9FA"/>
              </a:solidFill>
            </a:endParaRPr>
          </a:p>
        </p:txBody>
      </p:sp>
      <p:sp>
        <p:nvSpPr>
          <p:cNvPr id="55" name="Google Shape;55;p13"/>
          <p:cNvSpPr txBox="1"/>
          <p:nvPr/>
        </p:nvSpPr>
        <p:spPr>
          <a:xfrm>
            <a:off x="635850" y="1888075"/>
            <a:ext cx="7872300" cy="11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lang="en" sz="1800">
                <a:solidFill>
                  <a:srgbClr val="CE8E6D"/>
                </a:solidFill>
                <a:latin typeface="JetBrains Mono"/>
                <a:ea typeface="JetBrains Mono"/>
                <a:cs typeface="JetBrains Mono"/>
                <a:sym typeface="JetBrains Mono"/>
              </a:rPr>
            </a:br>
            <a:r>
              <a:rPr lang="en" sz="1800">
                <a:solidFill>
                  <a:srgbClr val="CE8E6D"/>
                </a:solidFill>
                <a:latin typeface="JetBrains Mono"/>
                <a:ea typeface="JetBrains Mono"/>
                <a:cs typeface="JetBrains Mono"/>
                <a:sym typeface="JetBrains Mono"/>
              </a:rPr>
              <a:t>IntelliJ Plugins:</a:t>
            </a:r>
            <a:br>
              <a:rPr lang="en" sz="1800">
                <a:solidFill>
                  <a:srgbClr val="CE8E6D"/>
                </a:solidFill>
                <a:latin typeface="JetBrains Mono"/>
                <a:ea typeface="JetBrains Mono"/>
                <a:cs typeface="JetBrains Mono"/>
                <a:sym typeface="JetBrains Mono"/>
              </a:rPr>
            </a:br>
            <a:r>
              <a:rPr lang="en" sz="1800">
                <a:solidFill>
                  <a:srgbClr val="57A8F5"/>
                </a:solidFill>
                <a:latin typeface="JetBrains Mono"/>
                <a:ea typeface="JetBrains Mono"/>
                <a:cs typeface="JetBrains Mono"/>
                <a:sym typeface="JetBrains Mono"/>
              </a:rPr>
              <a:t>Build Simple Plugins to Streamline Your Workflow</a:t>
            </a:r>
            <a:endParaRPr sz="1800">
              <a:solidFill>
                <a:srgbClr val="57A8F5"/>
              </a:solidFill>
              <a:latin typeface="JetBrains Mono"/>
              <a:ea typeface="JetBrains Mono"/>
              <a:cs typeface="JetBrains Mono"/>
              <a:sym typeface="JetBrains Mono"/>
            </a:endParaRPr>
          </a:p>
          <a:p>
            <a:pPr indent="0" lvl="0" marL="0" rtl="0" algn="l">
              <a:spcBef>
                <a:spcPts val="0"/>
              </a:spcBef>
              <a:spcAft>
                <a:spcPts val="0"/>
              </a:spcAft>
              <a:buNone/>
            </a:pPr>
            <a:r>
              <a:t/>
            </a:r>
            <a:endParaRPr sz="1800">
              <a:solidFill>
                <a:srgbClr val="CE8E6D"/>
              </a:solidFill>
              <a:latin typeface="JetBrains Mono"/>
              <a:ea typeface="JetBrains Mono"/>
              <a:cs typeface="JetBrains Mono"/>
              <a:sym typeface="JetBrains Mono"/>
            </a:endParaRPr>
          </a:p>
          <a:p>
            <a:pPr indent="0" lvl="0" marL="0" rtl="0" algn="l">
              <a:spcBef>
                <a:spcPts val="0"/>
              </a:spcBef>
              <a:spcAft>
                <a:spcPts val="0"/>
              </a:spcAft>
              <a:buNone/>
            </a:pPr>
            <a:r>
              <a:t/>
            </a:r>
            <a:endParaRPr sz="1800">
              <a:solidFill>
                <a:srgbClr val="CE8E6D"/>
              </a:solidFill>
              <a:latin typeface="JetBrains Mono"/>
              <a:ea typeface="JetBrains Mono"/>
              <a:cs typeface="JetBrains Mono"/>
              <a:sym typeface="JetBrains Mono"/>
            </a:endParaRPr>
          </a:p>
          <a:p>
            <a:pPr indent="0" lvl="0" marL="0" rtl="0" algn="r">
              <a:spcBef>
                <a:spcPts val="0"/>
              </a:spcBef>
              <a:spcAft>
                <a:spcPts val="0"/>
              </a:spcAft>
              <a:buNone/>
            </a:pPr>
            <a:r>
              <a:rPr lang="en" sz="1800">
                <a:solidFill>
                  <a:srgbClr val="6BB38A"/>
                </a:solidFill>
                <a:latin typeface="JetBrains Mono"/>
                <a:ea typeface="JetBrains Mono"/>
                <a:cs typeface="JetBrains Mono"/>
                <a:sym typeface="JetBrains Mono"/>
              </a:rPr>
              <a:t>Thomas Belk</a:t>
            </a:r>
            <a:r>
              <a:rPr lang="en" sz="1800">
                <a:solidFill>
                  <a:srgbClr val="CE8E6D"/>
                </a:solidFill>
                <a:latin typeface="JetBrains Mono"/>
                <a:ea typeface="JetBrains Mono"/>
                <a:cs typeface="JetBrains Mono"/>
                <a:sym typeface="JetBrains Mono"/>
              </a:rPr>
              <a:t> </a:t>
            </a:r>
            <a:endParaRPr sz="1800">
              <a:solidFill>
                <a:srgbClr val="56C1D6"/>
              </a:solidFill>
              <a:latin typeface="JetBrains Mono"/>
              <a:ea typeface="JetBrains Mono"/>
              <a:cs typeface="JetBrains Mono"/>
              <a:sym typeface="JetBrains Mono"/>
            </a:endParaRPr>
          </a:p>
        </p:txBody>
      </p:sp>
      <p:pic>
        <p:nvPicPr>
          <p:cNvPr id="56" name="Google Shape;56;p13"/>
          <p:cNvPicPr preferRelativeResize="0"/>
          <p:nvPr/>
        </p:nvPicPr>
        <p:blipFill>
          <a:blip r:embed="rId3">
            <a:alphaModFix/>
          </a:blip>
          <a:stretch>
            <a:fillRect/>
          </a:stretch>
        </p:blipFill>
        <p:spPr>
          <a:xfrm>
            <a:off x="672325" y="1381675"/>
            <a:ext cx="829148" cy="8291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127" name="Shape 127"/>
        <p:cNvGrpSpPr/>
        <p:nvPr/>
      </p:nvGrpSpPr>
      <p:grpSpPr>
        <a:xfrm>
          <a:off x="0" y="0"/>
          <a:ext cx="0" cy="0"/>
          <a:chOff x="0" y="0"/>
          <a:chExt cx="0" cy="0"/>
        </a:xfrm>
      </p:grpSpPr>
      <p:sp>
        <p:nvSpPr>
          <p:cNvPr id="128" name="Google Shape;128;p22"/>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grpSp>
        <p:nvGrpSpPr>
          <p:cNvPr id="129" name="Google Shape;129;p22"/>
          <p:cNvGrpSpPr/>
          <p:nvPr/>
        </p:nvGrpSpPr>
        <p:grpSpPr>
          <a:xfrm>
            <a:off x="520775" y="546150"/>
            <a:ext cx="8216399" cy="733500"/>
            <a:chOff x="606575" y="546150"/>
            <a:chExt cx="2434200" cy="733500"/>
          </a:xfrm>
        </p:grpSpPr>
        <p:sp>
          <p:nvSpPr>
            <p:cNvPr id="130" name="Google Shape;130;p22"/>
            <p:cNvSpPr/>
            <p:nvPr/>
          </p:nvSpPr>
          <p:spPr>
            <a:xfrm>
              <a:off x="606575" y="546150"/>
              <a:ext cx="2434200" cy="647700"/>
            </a:xfrm>
            <a:prstGeom prst="roundRect">
              <a:avLst>
                <a:gd fmla="val 16667"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22"/>
            <p:cNvSpPr txBox="1"/>
            <p:nvPr/>
          </p:nvSpPr>
          <p:spPr>
            <a:xfrm>
              <a:off x="612425" y="631950"/>
              <a:ext cx="24225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87DBB"/>
                  </a:solidFill>
                  <a:latin typeface="JetBrains Mono"/>
                  <a:ea typeface="JetBrains Mono"/>
                  <a:cs typeface="JetBrains Mono"/>
                  <a:sym typeface="JetBrains Mono"/>
                </a:rPr>
                <a:t>What are our goals?</a:t>
              </a:r>
              <a:endParaRPr sz="2200">
                <a:solidFill>
                  <a:srgbClr val="C87DBB"/>
                </a:solidFill>
                <a:latin typeface="JetBrains Mono"/>
                <a:ea typeface="JetBrains Mono"/>
                <a:cs typeface="JetBrains Mono"/>
                <a:sym typeface="JetBrains Mono"/>
              </a:endParaRPr>
            </a:p>
          </p:txBody>
        </p:sp>
      </p:grpSp>
      <p:sp>
        <p:nvSpPr>
          <p:cNvPr id="132" name="Google Shape;132;p22"/>
          <p:cNvSpPr txBox="1"/>
          <p:nvPr/>
        </p:nvSpPr>
        <p:spPr>
          <a:xfrm>
            <a:off x="520775" y="1795650"/>
            <a:ext cx="8388900" cy="25230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F8F9FA"/>
                </a:solidFill>
                <a:latin typeface="JetBrains Mono"/>
                <a:ea typeface="JetBrains Mono"/>
                <a:cs typeface="JetBrains Mono"/>
                <a:sym typeface="JetBrains Mono"/>
              </a:rPr>
              <a:t>Improve the Developer Experience</a:t>
            </a:r>
            <a:endParaRPr sz="1500">
              <a:solidFill>
                <a:srgbClr val="F8F9FA"/>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F8F9FA"/>
                </a:solidFill>
                <a:latin typeface="JetBrains Mono"/>
                <a:ea typeface="JetBrains Mono"/>
                <a:cs typeface="JetBrains Mono"/>
                <a:sym typeface="JetBrains Mono"/>
              </a:rPr>
              <a:t>Personalize d</a:t>
            </a:r>
            <a:r>
              <a:rPr lang="en" sz="1500">
                <a:solidFill>
                  <a:srgbClr val="F8F9FA"/>
                </a:solidFill>
                <a:latin typeface="JetBrains Mono"/>
                <a:ea typeface="JetBrains Mono"/>
                <a:cs typeface="JetBrains Mono"/>
                <a:sym typeface="JetBrains Mono"/>
              </a:rPr>
              <a:t>evelopment environments</a:t>
            </a:r>
            <a:endParaRPr sz="1500">
              <a:solidFill>
                <a:srgbClr val="F8F9FA"/>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Standardize best practices</a:t>
            </a:r>
            <a:endParaRPr sz="1500">
              <a:solidFill>
                <a:srgbClr val="F8F9FA"/>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Decrease context switching</a:t>
            </a:r>
            <a:endParaRPr sz="1500">
              <a:solidFill>
                <a:srgbClr val="F8F9FA"/>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Shorten feedback loops</a:t>
            </a:r>
            <a:endParaRPr sz="1500">
              <a:solidFill>
                <a:srgbClr val="F8F9FA"/>
              </a:solidFill>
              <a:latin typeface="JetBrains Mono"/>
              <a:ea typeface="JetBrains Mono"/>
              <a:cs typeface="JetBrains Mono"/>
              <a:sym typeface="JetBrains Mono"/>
            </a:endParaRPr>
          </a:p>
          <a:p>
            <a:pPr indent="0" lvl="0" marL="0" rtl="0" algn="l">
              <a:lnSpc>
                <a:spcPct val="120000"/>
              </a:lnSpc>
              <a:spcBef>
                <a:spcPts val="600"/>
              </a:spcBef>
              <a:spcAft>
                <a:spcPts val="600"/>
              </a:spcAft>
              <a:buNone/>
            </a:pPr>
            <a:r>
              <a:rPr lang="en" sz="1500">
                <a:solidFill>
                  <a:srgbClr val="F8F9FA"/>
                </a:solidFill>
                <a:latin typeface="JetBrains Mono"/>
                <a:ea typeface="JetBrains Mono"/>
                <a:cs typeface="JetBrains Mono"/>
                <a:sym typeface="JetBrains Mono"/>
              </a:rPr>
              <a:t>- Better support &amp; troubleshooting</a:t>
            </a:r>
            <a:endParaRPr sz="1500">
              <a:solidFill>
                <a:srgbClr val="F8F9FA"/>
              </a:solidFill>
              <a:latin typeface="JetBrains Mono"/>
              <a:ea typeface="JetBrains Mono"/>
              <a:cs typeface="JetBrains Mono"/>
              <a:sym typeface="JetBrains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136" name="Shape 136"/>
        <p:cNvGrpSpPr/>
        <p:nvPr/>
      </p:nvGrpSpPr>
      <p:grpSpPr>
        <a:xfrm>
          <a:off x="0" y="0"/>
          <a:ext cx="0" cy="0"/>
          <a:chOff x="0" y="0"/>
          <a:chExt cx="0" cy="0"/>
        </a:xfrm>
      </p:grpSpPr>
      <p:sp>
        <p:nvSpPr>
          <p:cNvPr id="137" name="Google Shape;137;p23"/>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138" name="Google Shape;138;p23"/>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Working Code Samples w/</a:t>
            </a:r>
            <a:r>
              <a:rPr lang="en" sz="2200">
                <a:solidFill>
                  <a:srgbClr val="57A8F5"/>
                </a:solidFill>
                <a:uFill>
                  <a:noFill/>
                </a:uFill>
                <a:latin typeface="JetBrains Mono"/>
                <a:ea typeface="JetBrains Mono"/>
                <a:cs typeface="JetBrains Mono"/>
                <a:sym typeface="JetBrains Mono"/>
                <a:hlinkClick r:id="rId3">
                  <a:extLst>
                    <a:ext uri="{A12FA001-AC4F-418D-AE19-62706E023703}">
                      <ahyp:hlinkClr val="tx"/>
                    </a:ext>
                  </a:extLst>
                </a:hlinkClick>
              </a:rPr>
              <a:t>SimpleJ</a:t>
            </a:r>
            <a:endParaRPr b="1" sz="2200">
              <a:solidFill>
                <a:srgbClr val="57A8F5"/>
              </a:solidFill>
              <a:latin typeface="JetBrains Mono"/>
              <a:ea typeface="JetBrains Mono"/>
              <a:cs typeface="JetBrains Mono"/>
              <a:sym typeface="JetBrains Mono"/>
            </a:endParaRPr>
          </a:p>
        </p:txBody>
      </p:sp>
      <p:sp>
        <p:nvSpPr>
          <p:cNvPr id="139" name="Google Shape;139;p23"/>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pic>
        <p:nvPicPr>
          <p:cNvPr id="140" name="Google Shape;140;p23" title="Screenshot 2025-06-20 at 7.32.52 AM.png"/>
          <p:cNvPicPr preferRelativeResize="0"/>
          <p:nvPr/>
        </p:nvPicPr>
        <p:blipFill>
          <a:blip r:embed="rId4">
            <a:alphaModFix/>
          </a:blip>
          <a:stretch>
            <a:fillRect/>
          </a:stretch>
        </p:blipFill>
        <p:spPr>
          <a:xfrm>
            <a:off x="5735475" y="1482265"/>
            <a:ext cx="2462293" cy="2729223"/>
          </a:xfrm>
          <a:prstGeom prst="rect">
            <a:avLst/>
          </a:prstGeom>
          <a:noFill/>
          <a:ln>
            <a:noFill/>
          </a:ln>
        </p:spPr>
      </p:pic>
      <p:sp>
        <p:nvSpPr>
          <p:cNvPr id="141" name="Google Shape;141;p23"/>
          <p:cNvSpPr/>
          <p:nvPr/>
        </p:nvSpPr>
        <p:spPr>
          <a:xfrm>
            <a:off x="366100" y="1081225"/>
            <a:ext cx="4011900" cy="32940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3"/>
          <p:cNvSpPr txBox="1"/>
          <p:nvPr/>
        </p:nvSpPr>
        <p:spPr>
          <a:xfrm>
            <a:off x="543325" y="1148575"/>
            <a:ext cx="3734700" cy="3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Open Source project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Available in the Marketplace or install via its </a:t>
            </a:r>
            <a:r>
              <a:rPr lang="en">
                <a:solidFill>
                  <a:srgbClr val="57A8F5"/>
                </a:solidFill>
                <a:latin typeface="JetBrains Mono"/>
                <a:ea typeface="JetBrains Mono"/>
                <a:cs typeface="JetBrains Mono"/>
                <a:sym typeface="JetBrains Mono"/>
              </a:rPr>
              <a:t>artifact.zip</a:t>
            </a:r>
            <a:endParaRPr>
              <a:solidFill>
                <a:srgbClr val="57A8F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Meant to be a teaching tool, inspire ideas, and be forked</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Should </a:t>
            </a:r>
            <a:r>
              <a:rPr lang="en">
                <a:solidFill>
                  <a:srgbClr val="57A8F5"/>
                </a:solidFill>
                <a:latin typeface="JetBrains Mono"/>
                <a:ea typeface="JetBrains Mono"/>
                <a:cs typeface="JetBrains Mono"/>
                <a:sym typeface="JetBrains Mono"/>
              </a:rPr>
              <a:t>not</a:t>
            </a:r>
            <a:r>
              <a:rPr lang="en">
                <a:solidFill>
                  <a:srgbClr val="F8F9FA"/>
                </a:solidFill>
                <a:latin typeface="JetBrains Mono"/>
                <a:ea typeface="JetBrains Mono"/>
                <a:cs typeface="JetBrains Mono"/>
                <a:sym typeface="JetBrains Mono"/>
              </a:rPr>
              <a:t> be viewed as a utility in and of itself</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Do you like it’s logo? Gemini helped...</a:t>
            </a:r>
            <a:endParaRPr>
              <a:solidFill>
                <a:srgbClr val="F8F9FA"/>
              </a:solidFill>
              <a:latin typeface="JetBrains Mono"/>
              <a:ea typeface="JetBrains Mono"/>
              <a:cs typeface="JetBrains Mono"/>
              <a:sym typeface="JetBrains Mono"/>
            </a:endParaRPr>
          </a:p>
        </p:txBody>
      </p:sp>
      <p:pic>
        <p:nvPicPr>
          <p:cNvPr id="143" name="Google Shape;143;p23" title="gemini_icon-logo_brandlogos.net_bqzeu-512x512.png"/>
          <p:cNvPicPr preferRelativeResize="0"/>
          <p:nvPr/>
        </p:nvPicPr>
        <p:blipFill>
          <a:blip r:embed="rId5">
            <a:alphaModFix/>
          </a:blip>
          <a:stretch>
            <a:fillRect/>
          </a:stretch>
        </p:blipFill>
        <p:spPr>
          <a:xfrm>
            <a:off x="3741375" y="3541324"/>
            <a:ext cx="256349" cy="256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147" name="Shape 147"/>
        <p:cNvGrpSpPr/>
        <p:nvPr/>
      </p:nvGrpSpPr>
      <p:grpSpPr>
        <a:xfrm>
          <a:off x="0" y="0"/>
          <a:ext cx="0" cy="0"/>
          <a:chOff x="0" y="0"/>
          <a:chExt cx="0" cy="0"/>
        </a:xfrm>
      </p:grpSpPr>
      <p:pic>
        <p:nvPicPr>
          <p:cNvPr id="148" name="Google Shape;148;p24" title="Screenshot 2025-06-20 at 7.32.52 AM.png"/>
          <p:cNvPicPr preferRelativeResize="0"/>
          <p:nvPr/>
        </p:nvPicPr>
        <p:blipFill>
          <a:blip r:embed="rId3">
            <a:alphaModFix/>
          </a:blip>
          <a:stretch>
            <a:fillRect/>
          </a:stretch>
        </p:blipFill>
        <p:spPr>
          <a:xfrm>
            <a:off x="5735475" y="1482265"/>
            <a:ext cx="2462293" cy="2729223"/>
          </a:xfrm>
          <a:prstGeom prst="rect">
            <a:avLst/>
          </a:prstGeom>
          <a:noFill/>
          <a:ln>
            <a:noFill/>
          </a:ln>
        </p:spPr>
      </p:pic>
      <p:sp>
        <p:nvSpPr>
          <p:cNvPr id="149" name="Google Shape;149;p24"/>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150" name="Google Shape;150;p24"/>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Working Code Sample w/</a:t>
            </a:r>
            <a:r>
              <a:rPr lang="en" sz="2200">
                <a:solidFill>
                  <a:srgbClr val="57A8F5"/>
                </a:solidFill>
                <a:uFill>
                  <a:noFill/>
                </a:uFill>
                <a:latin typeface="JetBrains Mono"/>
                <a:ea typeface="JetBrains Mono"/>
                <a:cs typeface="JetBrains Mono"/>
                <a:sym typeface="JetBrains Mono"/>
                <a:hlinkClick r:id="rId4">
                  <a:extLst>
                    <a:ext uri="{A12FA001-AC4F-418D-AE19-62706E023703}">
                      <ahyp:hlinkClr val="tx"/>
                    </a:ext>
                  </a:extLst>
                </a:hlinkClick>
              </a:rPr>
              <a:t>SimpleJ</a:t>
            </a:r>
            <a:endParaRPr b="1" sz="2200">
              <a:solidFill>
                <a:srgbClr val="57A8F5"/>
              </a:solidFill>
              <a:latin typeface="JetBrains Mono"/>
              <a:ea typeface="JetBrains Mono"/>
              <a:cs typeface="JetBrains Mono"/>
              <a:sym typeface="JetBrains Mono"/>
            </a:endParaRPr>
          </a:p>
        </p:txBody>
      </p:sp>
      <p:sp>
        <p:nvSpPr>
          <p:cNvPr id="151" name="Google Shape;151;p24"/>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152" name="Google Shape;152;p24"/>
          <p:cNvSpPr/>
          <p:nvPr/>
        </p:nvSpPr>
        <p:spPr>
          <a:xfrm>
            <a:off x="366100" y="1081225"/>
            <a:ext cx="4011900" cy="32940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4"/>
          <p:cNvSpPr txBox="1"/>
          <p:nvPr/>
        </p:nvSpPr>
        <p:spPr>
          <a:xfrm>
            <a:off x="543325" y="1148575"/>
            <a:ext cx="3734700" cy="3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Open Source project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Available in the Marketplace or install via its </a:t>
            </a:r>
            <a:r>
              <a:rPr lang="en">
                <a:solidFill>
                  <a:srgbClr val="57A8F5"/>
                </a:solidFill>
                <a:latin typeface="JetBrains Mono"/>
                <a:ea typeface="JetBrains Mono"/>
                <a:cs typeface="JetBrains Mono"/>
                <a:sym typeface="JetBrains Mono"/>
              </a:rPr>
              <a:t>artifact.zip</a:t>
            </a:r>
            <a:endParaRPr>
              <a:solidFill>
                <a:srgbClr val="57A8F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Meant to be a teaching tool, inspire ideas, and be forked</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Should </a:t>
            </a:r>
            <a:r>
              <a:rPr lang="en">
                <a:solidFill>
                  <a:srgbClr val="57A8F5"/>
                </a:solidFill>
                <a:latin typeface="JetBrains Mono"/>
                <a:ea typeface="JetBrains Mono"/>
                <a:cs typeface="JetBrains Mono"/>
                <a:sym typeface="JetBrains Mono"/>
              </a:rPr>
              <a:t>not</a:t>
            </a:r>
            <a:r>
              <a:rPr lang="en">
                <a:solidFill>
                  <a:srgbClr val="F8F9FA"/>
                </a:solidFill>
                <a:latin typeface="JetBrains Mono"/>
                <a:ea typeface="JetBrains Mono"/>
                <a:cs typeface="JetBrains Mono"/>
                <a:sym typeface="JetBrains Mono"/>
              </a:rPr>
              <a:t> be viewed as a utility in and of itself</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Do you like it’s logo? Gemini helped...</a:t>
            </a:r>
            <a:endParaRPr>
              <a:solidFill>
                <a:srgbClr val="F8F9FA"/>
              </a:solidFill>
              <a:latin typeface="JetBrains Mono"/>
              <a:ea typeface="JetBrains Mono"/>
              <a:cs typeface="JetBrains Mono"/>
              <a:sym typeface="JetBrains Mono"/>
            </a:endParaRPr>
          </a:p>
        </p:txBody>
      </p:sp>
      <p:pic>
        <p:nvPicPr>
          <p:cNvPr id="154" name="Google Shape;154;p24" title="gemini_icon-logo_brandlogos.net_bqzeu-512x512.png"/>
          <p:cNvPicPr preferRelativeResize="0"/>
          <p:nvPr/>
        </p:nvPicPr>
        <p:blipFill>
          <a:blip r:embed="rId5">
            <a:alphaModFix/>
          </a:blip>
          <a:stretch>
            <a:fillRect/>
          </a:stretch>
        </p:blipFill>
        <p:spPr>
          <a:xfrm>
            <a:off x="3741375" y="3541324"/>
            <a:ext cx="256349" cy="256325"/>
          </a:xfrm>
          <a:prstGeom prst="rect">
            <a:avLst/>
          </a:prstGeom>
          <a:noFill/>
          <a:ln>
            <a:noFill/>
          </a:ln>
        </p:spPr>
      </p:pic>
      <p:sp>
        <p:nvSpPr>
          <p:cNvPr id="155" name="Google Shape;155;p24"/>
          <p:cNvSpPr/>
          <p:nvPr/>
        </p:nvSpPr>
        <p:spPr>
          <a:xfrm>
            <a:off x="99300" y="106050"/>
            <a:ext cx="8945400" cy="4931400"/>
          </a:xfrm>
          <a:prstGeom prst="rect">
            <a:avLst/>
          </a:prstGeom>
          <a:solidFill>
            <a:srgbClr val="1E1F21">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4"/>
          <p:cNvSpPr/>
          <p:nvPr/>
        </p:nvSpPr>
        <p:spPr>
          <a:xfrm>
            <a:off x="2643075" y="2184976"/>
            <a:ext cx="3818700" cy="814500"/>
          </a:xfrm>
          <a:prstGeom prst="roundRect">
            <a:avLst>
              <a:gd fmla="val 5531" name="adj"/>
            </a:avLst>
          </a:prstGeom>
          <a:solidFill>
            <a:srgbClr val="1E1F21"/>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4"/>
          <p:cNvSpPr txBox="1"/>
          <p:nvPr/>
        </p:nvSpPr>
        <p:spPr>
          <a:xfrm>
            <a:off x="2695200" y="2187300"/>
            <a:ext cx="3753600" cy="7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8F9FA"/>
                </a:solidFill>
                <a:latin typeface="JetBrains Mono"/>
                <a:ea typeface="JetBrains Mono"/>
                <a:cs typeface="JetBrains Mono"/>
                <a:sym typeface="JetBrains Mono"/>
              </a:rPr>
              <a:t>Note: This project was not created using the IntelliJ Plugin Template</a:t>
            </a:r>
            <a:endParaRPr sz="1700">
              <a:solidFill>
                <a:srgbClr val="C87DBB"/>
              </a:solidFill>
              <a:latin typeface="JetBrains Mono"/>
              <a:ea typeface="JetBrains Mono"/>
              <a:cs typeface="JetBrains Mono"/>
              <a:sym typeface="JetBrains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161" name="Shape 161"/>
        <p:cNvGrpSpPr/>
        <p:nvPr/>
      </p:nvGrpSpPr>
      <p:grpSpPr>
        <a:xfrm>
          <a:off x="0" y="0"/>
          <a:ext cx="0" cy="0"/>
          <a:chOff x="0" y="0"/>
          <a:chExt cx="0" cy="0"/>
        </a:xfrm>
      </p:grpSpPr>
      <p:pic>
        <p:nvPicPr>
          <p:cNvPr id="162" name="Google Shape;162;p25" title="Screenshot 2025-06-20 at 7.32.52 AM.png"/>
          <p:cNvPicPr preferRelativeResize="0"/>
          <p:nvPr/>
        </p:nvPicPr>
        <p:blipFill>
          <a:blip r:embed="rId3">
            <a:alphaModFix/>
          </a:blip>
          <a:stretch>
            <a:fillRect/>
          </a:stretch>
        </p:blipFill>
        <p:spPr>
          <a:xfrm>
            <a:off x="5735475" y="1482265"/>
            <a:ext cx="2462293" cy="2729223"/>
          </a:xfrm>
          <a:prstGeom prst="rect">
            <a:avLst/>
          </a:prstGeom>
          <a:noFill/>
          <a:ln>
            <a:noFill/>
          </a:ln>
        </p:spPr>
      </p:pic>
      <p:sp>
        <p:nvSpPr>
          <p:cNvPr id="163" name="Google Shape;163;p25"/>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164" name="Google Shape;164;p25"/>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Working Code Sample w/</a:t>
            </a:r>
            <a:r>
              <a:rPr lang="en" sz="2200">
                <a:solidFill>
                  <a:srgbClr val="57A8F5"/>
                </a:solidFill>
                <a:uFill>
                  <a:noFill/>
                </a:uFill>
                <a:latin typeface="JetBrains Mono"/>
                <a:ea typeface="JetBrains Mono"/>
                <a:cs typeface="JetBrains Mono"/>
                <a:sym typeface="JetBrains Mono"/>
                <a:hlinkClick r:id="rId4">
                  <a:extLst>
                    <a:ext uri="{A12FA001-AC4F-418D-AE19-62706E023703}">
                      <ahyp:hlinkClr val="tx"/>
                    </a:ext>
                  </a:extLst>
                </a:hlinkClick>
              </a:rPr>
              <a:t>SimpleJ</a:t>
            </a:r>
            <a:endParaRPr b="1" sz="2200">
              <a:solidFill>
                <a:srgbClr val="57A8F5"/>
              </a:solidFill>
              <a:latin typeface="JetBrains Mono"/>
              <a:ea typeface="JetBrains Mono"/>
              <a:cs typeface="JetBrains Mono"/>
              <a:sym typeface="JetBrains Mono"/>
            </a:endParaRPr>
          </a:p>
        </p:txBody>
      </p:sp>
      <p:sp>
        <p:nvSpPr>
          <p:cNvPr id="165" name="Google Shape;165;p25"/>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166" name="Google Shape;166;p25"/>
          <p:cNvSpPr/>
          <p:nvPr/>
        </p:nvSpPr>
        <p:spPr>
          <a:xfrm>
            <a:off x="366100" y="1081225"/>
            <a:ext cx="4011900" cy="32940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25"/>
          <p:cNvSpPr txBox="1"/>
          <p:nvPr/>
        </p:nvSpPr>
        <p:spPr>
          <a:xfrm>
            <a:off x="543325" y="1148575"/>
            <a:ext cx="3734700" cy="3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Open Source project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Available in the Marketplace or install via its </a:t>
            </a:r>
            <a:r>
              <a:rPr lang="en">
                <a:solidFill>
                  <a:srgbClr val="57A8F5"/>
                </a:solidFill>
                <a:latin typeface="JetBrains Mono"/>
                <a:ea typeface="JetBrains Mono"/>
                <a:cs typeface="JetBrains Mono"/>
                <a:sym typeface="JetBrains Mono"/>
              </a:rPr>
              <a:t>artifact.zip</a:t>
            </a:r>
            <a:endParaRPr>
              <a:solidFill>
                <a:srgbClr val="57A8F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Meant to be a teaching tool, inspire ideas, and be forked</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Should </a:t>
            </a:r>
            <a:r>
              <a:rPr lang="en">
                <a:solidFill>
                  <a:srgbClr val="57A8F5"/>
                </a:solidFill>
                <a:latin typeface="JetBrains Mono"/>
                <a:ea typeface="JetBrains Mono"/>
                <a:cs typeface="JetBrains Mono"/>
                <a:sym typeface="JetBrains Mono"/>
              </a:rPr>
              <a:t>not</a:t>
            </a:r>
            <a:r>
              <a:rPr lang="en">
                <a:solidFill>
                  <a:srgbClr val="F8F9FA"/>
                </a:solidFill>
                <a:latin typeface="JetBrains Mono"/>
                <a:ea typeface="JetBrains Mono"/>
                <a:cs typeface="JetBrains Mono"/>
                <a:sym typeface="JetBrains Mono"/>
              </a:rPr>
              <a:t> be viewed as a utility in and of itself</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Do you like it’s logo? Gemini helped...</a:t>
            </a:r>
            <a:endParaRPr>
              <a:solidFill>
                <a:srgbClr val="F8F9FA"/>
              </a:solidFill>
              <a:latin typeface="JetBrains Mono"/>
              <a:ea typeface="JetBrains Mono"/>
              <a:cs typeface="JetBrains Mono"/>
              <a:sym typeface="JetBrains Mono"/>
            </a:endParaRPr>
          </a:p>
        </p:txBody>
      </p:sp>
      <p:pic>
        <p:nvPicPr>
          <p:cNvPr id="168" name="Google Shape;168;p25" title="gemini_icon-logo_brandlogos.net_bqzeu-512x512.png"/>
          <p:cNvPicPr preferRelativeResize="0"/>
          <p:nvPr/>
        </p:nvPicPr>
        <p:blipFill>
          <a:blip r:embed="rId5">
            <a:alphaModFix/>
          </a:blip>
          <a:stretch>
            <a:fillRect/>
          </a:stretch>
        </p:blipFill>
        <p:spPr>
          <a:xfrm>
            <a:off x="3741375" y="3541324"/>
            <a:ext cx="256349" cy="256325"/>
          </a:xfrm>
          <a:prstGeom prst="rect">
            <a:avLst/>
          </a:prstGeom>
          <a:noFill/>
          <a:ln>
            <a:noFill/>
          </a:ln>
        </p:spPr>
      </p:pic>
      <p:sp>
        <p:nvSpPr>
          <p:cNvPr id="169" name="Google Shape;169;p25"/>
          <p:cNvSpPr/>
          <p:nvPr/>
        </p:nvSpPr>
        <p:spPr>
          <a:xfrm>
            <a:off x="99300" y="106050"/>
            <a:ext cx="8945400" cy="4931400"/>
          </a:xfrm>
          <a:prstGeom prst="rect">
            <a:avLst/>
          </a:prstGeom>
          <a:solidFill>
            <a:srgbClr val="1E1F21">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5"/>
          <p:cNvSpPr/>
          <p:nvPr/>
        </p:nvSpPr>
        <p:spPr>
          <a:xfrm>
            <a:off x="2643075" y="2184976"/>
            <a:ext cx="3818700" cy="814500"/>
          </a:xfrm>
          <a:prstGeom prst="roundRect">
            <a:avLst>
              <a:gd fmla="val 5531" name="adj"/>
            </a:avLst>
          </a:prstGeom>
          <a:solidFill>
            <a:srgbClr val="1E1F21"/>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5"/>
          <p:cNvSpPr txBox="1"/>
          <p:nvPr/>
        </p:nvSpPr>
        <p:spPr>
          <a:xfrm>
            <a:off x="2695200" y="2187300"/>
            <a:ext cx="3753600" cy="7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8F9FA"/>
                </a:solidFill>
                <a:latin typeface="JetBrains Mono"/>
                <a:ea typeface="JetBrains Mono"/>
                <a:cs typeface="JetBrains Mono"/>
                <a:sym typeface="JetBrains Mono"/>
              </a:rPr>
              <a:t>Note: This project is not perfect...please go easy</a:t>
            </a:r>
            <a:endParaRPr sz="1700">
              <a:solidFill>
                <a:srgbClr val="C87DBB"/>
              </a:solidFill>
              <a:latin typeface="JetBrains Mono"/>
              <a:ea typeface="JetBrains Mono"/>
              <a:cs typeface="JetBrains Mono"/>
              <a:sym typeface="JetBrains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175" name="Shape 175"/>
        <p:cNvGrpSpPr/>
        <p:nvPr/>
      </p:nvGrpSpPr>
      <p:grpSpPr>
        <a:xfrm>
          <a:off x="0" y="0"/>
          <a:ext cx="0" cy="0"/>
          <a:chOff x="0" y="0"/>
          <a:chExt cx="0" cy="0"/>
        </a:xfrm>
      </p:grpSpPr>
      <p:sp>
        <p:nvSpPr>
          <p:cNvPr id="176" name="Google Shape;176;p26"/>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177" name="Google Shape;177;p26"/>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SimpleJ Config</a:t>
            </a:r>
            <a:endParaRPr b="1" sz="2200">
              <a:solidFill>
                <a:srgbClr val="57A8F5"/>
              </a:solidFill>
              <a:latin typeface="JetBrains Mono"/>
              <a:ea typeface="JetBrains Mono"/>
              <a:cs typeface="JetBrains Mono"/>
              <a:sym typeface="JetBrains Mono"/>
            </a:endParaRPr>
          </a:p>
        </p:txBody>
      </p:sp>
      <p:sp>
        <p:nvSpPr>
          <p:cNvPr id="178" name="Google Shape;178;p26"/>
          <p:cNvSpPr/>
          <p:nvPr/>
        </p:nvSpPr>
        <p:spPr>
          <a:xfrm rot="5400000">
            <a:off x="6497825" y="2931775"/>
            <a:ext cx="536700" cy="246300"/>
          </a:xfrm>
          <a:prstGeom prst="rightArrow">
            <a:avLst>
              <a:gd fmla="val 50000" name="adj1"/>
              <a:gd fmla="val 50000" name="adj2"/>
            </a:avLst>
          </a:prstGeom>
          <a:solidFill>
            <a:srgbClr val="57A8F5"/>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9" name="Google Shape;179;p26" title="Screenshot 2025-06-22 at 11.23.58 AM.png"/>
          <p:cNvPicPr preferRelativeResize="0"/>
          <p:nvPr/>
        </p:nvPicPr>
        <p:blipFill>
          <a:blip r:embed="rId3">
            <a:alphaModFix/>
          </a:blip>
          <a:stretch>
            <a:fillRect/>
          </a:stretch>
        </p:blipFill>
        <p:spPr>
          <a:xfrm>
            <a:off x="358975" y="1155050"/>
            <a:ext cx="8687648" cy="3333125"/>
          </a:xfrm>
          <a:prstGeom prst="rect">
            <a:avLst/>
          </a:prstGeom>
          <a:noFill/>
          <a:ln>
            <a:noFill/>
          </a:ln>
        </p:spPr>
      </p:pic>
      <p:sp>
        <p:nvSpPr>
          <p:cNvPr id="180" name="Google Shape;180;p26"/>
          <p:cNvSpPr txBox="1"/>
          <p:nvPr/>
        </p:nvSpPr>
        <p:spPr>
          <a:xfrm>
            <a:off x="358973" y="858350"/>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7A8F5"/>
                </a:solidFill>
                <a:latin typeface="JetBrains Mono"/>
                <a:ea typeface="JetBrains Mono"/>
                <a:cs typeface="JetBrains Mono"/>
                <a:sym typeface="JetBrains Mono"/>
              </a:rPr>
              <a:t>config &gt; simplej &gt; simplej-config.json</a:t>
            </a:r>
            <a:endParaRPr b="1" sz="1100">
              <a:solidFill>
                <a:srgbClr val="57A8F5"/>
              </a:solidFill>
              <a:latin typeface="JetBrains Mono"/>
              <a:ea typeface="JetBrains Mono"/>
              <a:cs typeface="JetBrains Mono"/>
              <a:sym typeface="JetBrains Mono"/>
            </a:endParaRPr>
          </a:p>
        </p:txBody>
      </p:sp>
      <p:sp>
        <p:nvSpPr>
          <p:cNvPr id="181" name="Google Shape;181;p26"/>
          <p:cNvSpPr/>
          <p:nvPr/>
        </p:nvSpPr>
        <p:spPr>
          <a:xfrm>
            <a:off x="4514275" y="1556400"/>
            <a:ext cx="4210500" cy="2175600"/>
          </a:xfrm>
          <a:prstGeom prst="roundRect">
            <a:avLst>
              <a:gd fmla="val 5531" name="adj"/>
            </a:avLst>
          </a:prstGeom>
          <a:solidFill>
            <a:srgbClr val="1E1F21">
              <a:alpha val="95000"/>
            </a:srgbClr>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6"/>
          <p:cNvSpPr txBox="1"/>
          <p:nvPr/>
        </p:nvSpPr>
        <p:spPr>
          <a:xfrm>
            <a:off x="4700275" y="1612725"/>
            <a:ext cx="3981600" cy="22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Configuration file that informs various SimpleJ attributes, including:</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 New module templates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 Web Browser overlay mappings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 Workspace validation checks...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  - ssh</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  - java version/home</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  - android build tools</a:t>
            </a:r>
            <a:endParaRPr>
              <a:solidFill>
                <a:srgbClr val="F8F9FA"/>
              </a:solidFill>
              <a:latin typeface="JetBrains Mono"/>
              <a:ea typeface="JetBrains Mono"/>
              <a:cs typeface="JetBrains Mono"/>
              <a:sym typeface="JetBrains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186" name="Shape 186"/>
        <p:cNvGrpSpPr/>
        <p:nvPr/>
      </p:nvGrpSpPr>
      <p:grpSpPr>
        <a:xfrm>
          <a:off x="0" y="0"/>
          <a:ext cx="0" cy="0"/>
          <a:chOff x="0" y="0"/>
          <a:chExt cx="0" cy="0"/>
        </a:xfrm>
      </p:grpSpPr>
      <p:sp>
        <p:nvSpPr>
          <p:cNvPr id="187" name="Google Shape;187;p27"/>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188" name="Google Shape;188;p27"/>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SimpleJ Settings</a:t>
            </a:r>
            <a:endParaRPr b="1" sz="2200">
              <a:solidFill>
                <a:srgbClr val="57A8F5"/>
              </a:solidFill>
              <a:latin typeface="JetBrains Mono"/>
              <a:ea typeface="JetBrains Mono"/>
              <a:cs typeface="JetBrains Mono"/>
              <a:sym typeface="JetBrains Mono"/>
            </a:endParaRPr>
          </a:p>
        </p:txBody>
      </p:sp>
      <p:sp>
        <p:nvSpPr>
          <p:cNvPr id="189" name="Google Shape;189;p27"/>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190" name="Google Shape;190;p27"/>
          <p:cNvSpPr/>
          <p:nvPr/>
        </p:nvSpPr>
        <p:spPr>
          <a:xfrm>
            <a:off x="5720825" y="1307850"/>
            <a:ext cx="3024000" cy="2899800"/>
          </a:xfrm>
          <a:prstGeom prst="roundRect">
            <a:avLst>
              <a:gd fmla="val 5531" name="adj"/>
            </a:avLst>
          </a:prstGeom>
          <a:solidFill>
            <a:srgbClr val="1E1F21">
              <a:alpha val="78480"/>
            </a:srgbClr>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7"/>
          <p:cNvSpPr txBox="1"/>
          <p:nvPr/>
        </p:nvSpPr>
        <p:spPr>
          <a:xfrm>
            <a:off x="5817750" y="1367130"/>
            <a:ext cx="2957100" cy="28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Easily accessible through SimpleJ’s Popup Menu Actions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Customized by </a:t>
            </a:r>
            <a:r>
              <a:rPr b="1" lang="en">
                <a:solidFill>
                  <a:srgbClr val="57A8F5"/>
                </a:solidFill>
                <a:latin typeface="JetBrains Mono"/>
                <a:ea typeface="JetBrains Mono"/>
                <a:cs typeface="JetBrains Mono"/>
                <a:sym typeface="JetBrains Mono"/>
              </a:rPr>
              <a:t>simplej-config.json</a:t>
            </a:r>
            <a:endParaRPr b="1">
              <a:solidFill>
                <a:srgbClr val="57A8F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Allows for storing plugin State changes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Provides a visual surface for </a:t>
            </a:r>
            <a:r>
              <a:rPr lang="en">
                <a:solidFill>
                  <a:srgbClr val="57A8F5"/>
                </a:solidFill>
                <a:latin typeface="JetBrains Mono"/>
                <a:ea typeface="JetBrains Mono"/>
                <a:cs typeface="JetBrains Mono"/>
                <a:sym typeface="JetBrains Mono"/>
              </a:rPr>
              <a:t>simplej-config.json</a:t>
            </a:r>
            <a:endParaRPr>
              <a:solidFill>
                <a:srgbClr val="F8F9FA"/>
              </a:solidFill>
              <a:latin typeface="JetBrains Mono"/>
              <a:ea typeface="JetBrains Mono"/>
              <a:cs typeface="JetBrains Mono"/>
              <a:sym typeface="JetBrains Mono"/>
            </a:endParaRPr>
          </a:p>
        </p:txBody>
      </p:sp>
      <p:pic>
        <p:nvPicPr>
          <p:cNvPr id="192" name="Google Shape;192;p27" title="Screenshot 2025-06-22 at 11.33.00 AM.png"/>
          <p:cNvPicPr preferRelativeResize="0"/>
          <p:nvPr/>
        </p:nvPicPr>
        <p:blipFill>
          <a:blip r:embed="rId3">
            <a:alphaModFix/>
          </a:blip>
          <a:stretch>
            <a:fillRect/>
          </a:stretch>
        </p:blipFill>
        <p:spPr>
          <a:xfrm>
            <a:off x="306425" y="997300"/>
            <a:ext cx="5254200" cy="1414500"/>
          </a:xfrm>
          <a:prstGeom prst="roundRect">
            <a:avLst>
              <a:gd fmla="val 16667" name="adj"/>
            </a:avLst>
          </a:prstGeom>
          <a:noFill/>
          <a:ln>
            <a:noFill/>
          </a:ln>
        </p:spPr>
      </p:pic>
      <p:pic>
        <p:nvPicPr>
          <p:cNvPr id="193" name="Google Shape;193;p27" title="Screenshot 2025-06-22 at 11.33.54 AM.png"/>
          <p:cNvPicPr preferRelativeResize="0"/>
          <p:nvPr/>
        </p:nvPicPr>
        <p:blipFill>
          <a:blip r:embed="rId4">
            <a:alphaModFix/>
          </a:blip>
          <a:stretch>
            <a:fillRect/>
          </a:stretch>
        </p:blipFill>
        <p:spPr>
          <a:xfrm>
            <a:off x="2231159" y="2483650"/>
            <a:ext cx="3489664" cy="2659850"/>
          </a:xfrm>
          <a:prstGeom prst="rect">
            <a:avLst/>
          </a:prstGeom>
          <a:noFill/>
          <a:ln>
            <a:noFill/>
          </a:ln>
        </p:spPr>
      </p:pic>
      <p:sp>
        <p:nvSpPr>
          <p:cNvPr id="194" name="Google Shape;194;p27"/>
          <p:cNvSpPr/>
          <p:nvPr/>
        </p:nvSpPr>
        <p:spPr>
          <a:xfrm rot="5400000">
            <a:off x="1841350" y="2537700"/>
            <a:ext cx="414000" cy="440100"/>
          </a:xfrm>
          <a:prstGeom prst="bentUpArrow">
            <a:avLst>
              <a:gd fmla="val 25000" name="adj1"/>
              <a:gd fmla="val 25000" name="adj2"/>
              <a:gd fmla="val 25000" name="adj3"/>
            </a:avLst>
          </a:prstGeom>
          <a:solidFill>
            <a:srgbClr val="57A8F5"/>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198" name="Shape 198"/>
        <p:cNvGrpSpPr/>
        <p:nvPr/>
      </p:nvGrpSpPr>
      <p:grpSpPr>
        <a:xfrm>
          <a:off x="0" y="0"/>
          <a:ext cx="0" cy="0"/>
          <a:chOff x="0" y="0"/>
          <a:chExt cx="0" cy="0"/>
        </a:xfrm>
      </p:grpSpPr>
      <p:sp>
        <p:nvSpPr>
          <p:cNvPr id="199" name="Google Shape;199;p28"/>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200" name="Google Shape;200;p28"/>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New Module Creation</a:t>
            </a:r>
            <a:endParaRPr b="1" sz="2200">
              <a:solidFill>
                <a:srgbClr val="57A8F5"/>
              </a:solidFill>
              <a:latin typeface="JetBrains Mono"/>
              <a:ea typeface="JetBrains Mono"/>
              <a:cs typeface="JetBrains Mono"/>
              <a:sym typeface="JetBrains Mono"/>
            </a:endParaRPr>
          </a:p>
        </p:txBody>
      </p:sp>
      <p:sp>
        <p:nvSpPr>
          <p:cNvPr id="201" name="Google Shape;201;p28"/>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02" name="Google Shape;202;p28"/>
          <p:cNvSpPr/>
          <p:nvPr/>
        </p:nvSpPr>
        <p:spPr>
          <a:xfrm>
            <a:off x="353850" y="1450275"/>
            <a:ext cx="4011900" cy="29562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8"/>
          <p:cNvSpPr txBox="1"/>
          <p:nvPr/>
        </p:nvSpPr>
        <p:spPr>
          <a:xfrm>
            <a:off x="451875" y="1504260"/>
            <a:ext cx="3879900" cy="29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Utilize Intellij/Android Studio new module templates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Fill in gaps for additional metadata; CODEOWNERS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Update prefabbed files for project specific capabilities; convention plugin’s, DSL configuration, etc</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Manually Gradle Sync</a:t>
            </a:r>
            <a:endParaRPr>
              <a:solidFill>
                <a:srgbClr val="F8F9FA"/>
              </a:solidFill>
              <a:latin typeface="JetBrains Mono"/>
              <a:ea typeface="JetBrains Mono"/>
              <a:cs typeface="JetBrains Mono"/>
              <a:sym typeface="JetBrains Mono"/>
            </a:endParaRPr>
          </a:p>
        </p:txBody>
      </p:sp>
      <p:sp>
        <p:nvSpPr>
          <p:cNvPr id="204" name="Google Shape;204;p28"/>
          <p:cNvSpPr txBox="1"/>
          <p:nvPr/>
        </p:nvSpPr>
        <p:spPr>
          <a:xfrm>
            <a:off x="353848"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Without SimpleJ</a:t>
            </a:r>
            <a:endParaRPr b="1">
              <a:solidFill>
                <a:srgbClr val="F8F9FA"/>
              </a:solidFill>
              <a:latin typeface="JetBrains Mono"/>
              <a:ea typeface="JetBrains Mono"/>
              <a:cs typeface="JetBrains Mono"/>
              <a:sym typeface="JetBrains Mono"/>
            </a:endParaRPr>
          </a:p>
        </p:txBody>
      </p:sp>
      <p:sp>
        <p:nvSpPr>
          <p:cNvPr id="205" name="Google Shape;205;p28"/>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06" name="Google Shape;206;p28"/>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07" name="Google Shape;207;p28"/>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08" name="Google Shape;208;p28"/>
          <p:cNvSpPr txBox="1"/>
          <p:nvPr/>
        </p:nvSpPr>
        <p:spPr>
          <a:xfrm>
            <a:off x="4831873" y="1241250"/>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7A8F5"/>
                </a:solidFill>
                <a:latin typeface="JetBrains Mono"/>
                <a:ea typeface="JetBrains Mono"/>
                <a:cs typeface="JetBrains Mono"/>
                <a:sym typeface="JetBrains Mono"/>
              </a:rPr>
              <a:t>Right click &gt; SimpleJ &gt; New Module</a:t>
            </a:r>
            <a:endParaRPr b="1" sz="1100">
              <a:solidFill>
                <a:srgbClr val="57A8F5"/>
              </a:solidFill>
              <a:latin typeface="JetBrains Mono"/>
              <a:ea typeface="JetBrains Mono"/>
              <a:cs typeface="JetBrains Mono"/>
              <a:sym typeface="JetBrains Mono"/>
            </a:endParaRPr>
          </a:p>
        </p:txBody>
      </p:sp>
      <p:sp>
        <p:nvSpPr>
          <p:cNvPr id="209" name="Google Shape;209;p28"/>
          <p:cNvSpPr txBox="1"/>
          <p:nvPr/>
        </p:nvSpPr>
        <p:spPr>
          <a:xfrm>
            <a:off x="4744623"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 SimpleJ</a:t>
            </a:r>
            <a:endParaRPr b="1">
              <a:solidFill>
                <a:srgbClr val="F8F9FA"/>
              </a:solidFill>
              <a:latin typeface="JetBrains Mono"/>
              <a:ea typeface="JetBrains Mono"/>
              <a:cs typeface="JetBrains Mono"/>
              <a:sym typeface="JetBrains Mono"/>
            </a:endParaRPr>
          </a:p>
        </p:txBody>
      </p:sp>
      <p:pic>
        <p:nvPicPr>
          <p:cNvPr id="210" name="Google Shape;210;p28" title="Screenshot 2025-06-23 at 9.47.31 AM.png"/>
          <p:cNvPicPr preferRelativeResize="0"/>
          <p:nvPr/>
        </p:nvPicPr>
        <p:blipFill>
          <a:blip r:embed="rId3">
            <a:alphaModFix/>
          </a:blip>
          <a:stretch>
            <a:fillRect/>
          </a:stretch>
        </p:blipFill>
        <p:spPr>
          <a:xfrm>
            <a:off x="5167644" y="2919325"/>
            <a:ext cx="1879053" cy="1450375"/>
          </a:xfrm>
          <a:prstGeom prst="rect">
            <a:avLst/>
          </a:prstGeom>
          <a:noFill/>
          <a:ln>
            <a:noFill/>
          </a:ln>
        </p:spPr>
      </p:pic>
      <p:pic>
        <p:nvPicPr>
          <p:cNvPr id="211" name="Google Shape;211;p28" title="Screenshot 2025-06-23 at 9.48.03 AM.png"/>
          <p:cNvPicPr preferRelativeResize="0"/>
          <p:nvPr/>
        </p:nvPicPr>
        <p:blipFill>
          <a:blip r:embed="rId4">
            <a:alphaModFix/>
          </a:blip>
          <a:stretch>
            <a:fillRect/>
          </a:stretch>
        </p:blipFill>
        <p:spPr>
          <a:xfrm>
            <a:off x="4744624" y="1574725"/>
            <a:ext cx="3735000" cy="1344600"/>
          </a:xfrm>
          <a:prstGeom prst="roundRect">
            <a:avLst>
              <a:gd fmla="val 16667" name="adj"/>
            </a:avLst>
          </a:prstGeom>
          <a:noFill/>
          <a:ln>
            <a:noFill/>
          </a:ln>
        </p:spPr>
      </p:pic>
      <p:sp>
        <p:nvSpPr>
          <p:cNvPr id="212" name="Google Shape;212;p28"/>
          <p:cNvSpPr/>
          <p:nvPr/>
        </p:nvSpPr>
        <p:spPr>
          <a:xfrm rot="5400000">
            <a:off x="4889225" y="3010625"/>
            <a:ext cx="414000" cy="440100"/>
          </a:xfrm>
          <a:prstGeom prst="bentUpArrow">
            <a:avLst>
              <a:gd fmla="val 25000" name="adj1"/>
              <a:gd fmla="val 25000" name="adj2"/>
              <a:gd fmla="val 25000" name="adj3"/>
            </a:avLst>
          </a:prstGeom>
          <a:solidFill>
            <a:srgbClr val="57A8F5"/>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3" name="Google Shape;213;p28" title="Screenshot 2025-06-23 at 9.52.14 AM.png"/>
          <p:cNvPicPr preferRelativeResize="0"/>
          <p:nvPr/>
        </p:nvPicPr>
        <p:blipFill>
          <a:blip r:embed="rId5">
            <a:alphaModFix/>
          </a:blip>
          <a:stretch>
            <a:fillRect/>
          </a:stretch>
        </p:blipFill>
        <p:spPr>
          <a:xfrm>
            <a:off x="6151200" y="4211900"/>
            <a:ext cx="2395800" cy="699300"/>
          </a:xfrm>
          <a:prstGeom prst="roundRect">
            <a:avLst>
              <a:gd fmla="val 16667" name="adj"/>
            </a:avLst>
          </a:prstGeom>
          <a:noFill/>
          <a:ln>
            <a:noFill/>
          </a:ln>
        </p:spPr>
      </p:pic>
      <p:sp>
        <p:nvSpPr>
          <p:cNvPr id="214" name="Google Shape;214;p28"/>
          <p:cNvSpPr/>
          <p:nvPr/>
        </p:nvSpPr>
        <p:spPr>
          <a:xfrm rot="5400000">
            <a:off x="5680850" y="4137175"/>
            <a:ext cx="414000" cy="440100"/>
          </a:xfrm>
          <a:prstGeom prst="bentUpArrow">
            <a:avLst>
              <a:gd fmla="val 25000" name="adj1"/>
              <a:gd fmla="val 25000" name="adj2"/>
              <a:gd fmla="val 25000" name="adj3"/>
            </a:avLst>
          </a:prstGeom>
          <a:solidFill>
            <a:srgbClr val="57A8F5"/>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8"/>
          <p:cNvSpPr/>
          <p:nvPr/>
        </p:nvSpPr>
        <p:spPr>
          <a:xfrm>
            <a:off x="6914225" y="3191375"/>
            <a:ext cx="536700" cy="152100"/>
          </a:xfrm>
          <a:prstGeom prst="rightArrow">
            <a:avLst>
              <a:gd fmla="val 50000" name="adj1"/>
              <a:gd fmla="val 50000" name="adj2"/>
            </a:avLst>
          </a:prstGeom>
          <a:solidFill>
            <a:srgbClr val="57A8F5"/>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8"/>
          <p:cNvSpPr/>
          <p:nvPr/>
        </p:nvSpPr>
        <p:spPr>
          <a:xfrm>
            <a:off x="6914225" y="3489558"/>
            <a:ext cx="536700" cy="152100"/>
          </a:xfrm>
          <a:prstGeom prst="rightArrow">
            <a:avLst>
              <a:gd fmla="val 50000" name="adj1"/>
              <a:gd fmla="val 50000" name="adj2"/>
            </a:avLst>
          </a:prstGeom>
          <a:solidFill>
            <a:srgbClr val="57A8F5"/>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8"/>
          <p:cNvSpPr txBox="1"/>
          <p:nvPr/>
        </p:nvSpPr>
        <p:spPr>
          <a:xfrm>
            <a:off x="7393200" y="3097175"/>
            <a:ext cx="13440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8F9FA"/>
                </a:solidFill>
                <a:latin typeface="JetBrains Mono"/>
                <a:ea typeface="JetBrains Mono"/>
                <a:cs typeface="JetBrains Mono"/>
                <a:sym typeface="JetBrains Mono"/>
              </a:rPr>
              <a:t>CODEOWNERS</a:t>
            </a:r>
            <a:endParaRPr b="1" sz="1100">
              <a:solidFill>
                <a:srgbClr val="F8F9FA"/>
              </a:solidFill>
              <a:latin typeface="JetBrains Mono"/>
              <a:ea typeface="JetBrains Mono"/>
              <a:cs typeface="JetBrains Mono"/>
              <a:sym typeface="JetBrains Mono"/>
            </a:endParaRPr>
          </a:p>
        </p:txBody>
      </p:sp>
      <p:sp>
        <p:nvSpPr>
          <p:cNvPr id="218" name="Google Shape;218;p28"/>
          <p:cNvSpPr txBox="1"/>
          <p:nvPr/>
        </p:nvSpPr>
        <p:spPr>
          <a:xfrm>
            <a:off x="7393200" y="3395338"/>
            <a:ext cx="21351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8F9FA"/>
                </a:solidFill>
                <a:latin typeface="JetBrains Mono"/>
                <a:ea typeface="JetBrains Mono"/>
                <a:cs typeface="JetBrains Mono"/>
                <a:sym typeface="JetBrains Mono"/>
              </a:rPr>
              <a:t>settings.gradle.kts</a:t>
            </a:r>
            <a:endParaRPr b="1" sz="1100">
              <a:solidFill>
                <a:srgbClr val="F8F9FA"/>
              </a:solidFill>
              <a:latin typeface="JetBrains Mono"/>
              <a:ea typeface="JetBrains Mono"/>
              <a:cs typeface="JetBrains Mono"/>
              <a:sym typeface="JetBrains Mono"/>
            </a:endParaRPr>
          </a:p>
        </p:txBody>
      </p:sp>
      <p:sp>
        <p:nvSpPr>
          <p:cNvPr id="219" name="Google Shape;219;p28"/>
          <p:cNvSpPr/>
          <p:nvPr/>
        </p:nvSpPr>
        <p:spPr>
          <a:xfrm>
            <a:off x="6914225" y="3787733"/>
            <a:ext cx="536700" cy="152100"/>
          </a:xfrm>
          <a:prstGeom prst="rightArrow">
            <a:avLst>
              <a:gd fmla="val 50000" name="adj1"/>
              <a:gd fmla="val 50000" name="adj2"/>
            </a:avLst>
          </a:prstGeom>
          <a:solidFill>
            <a:srgbClr val="57A8F5"/>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8"/>
          <p:cNvSpPr txBox="1"/>
          <p:nvPr/>
        </p:nvSpPr>
        <p:spPr>
          <a:xfrm>
            <a:off x="7393200" y="3693513"/>
            <a:ext cx="21351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8F9FA"/>
                </a:solidFill>
                <a:latin typeface="JetBrains Mono"/>
                <a:ea typeface="JetBrains Mono"/>
                <a:cs typeface="JetBrains Mono"/>
                <a:sym typeface="JetBrains Mono"/>
              </a:rPr>
              <a:t>Gradle sync</a:t>
            </a:r>
            <a:endParaRPr b="1" sz="1100">
              <a:solidFill>
                <a:srgbClr val="F8F9FA"/>
              </a:solidFill>
              <a:latin typeface="JetBrains Mono"/>
              <a:ea typeface="JetBrains Mono"/>
              <a:cs typeface="JetBrains Mono"/>
              <a:sym typeface="JetBrains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224" name="Shape 224"/>
        <p:cNvGrpSpPr/>
        <p:nvPr/>
      </p:nvGrpSpPr>
      <p:grpSpPr>
        <a:xfrm>
          <a:off x="0" y="0"/>
          <a:ext cx="0" cy="0"/>
          <a:chOff x="0" y="0"/>
          <a:chExt cx="0" cy="0"/>
        </a:xfrm>
      </p:grpSpPr>
      <p:sp>
        <p:nvSpPr>
          <p:cNvPr id="225" name="Google Shape;225;p29"/>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226" name="Google Shape;226;p29"/>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Module Deletion</a:t>
            </a:r>
            <a:endParaRPr b="1" sz="2200">
              <a:solidFill>
                <a:srgbClr val="57A8F5"/>
              </a:solidFill>
              <a:latin typeface="JetBrains Mono"/>
              <a:ea typeface="JetBrains Mono"/>
              <a:cs typeface="JetBrains Mono"/>
              <a:sym typeface="JetBrains Mono"/>
            </a:endParaRPr>
          </a:p>
        </p:txBody>
      </p:sp>
      <p:sp>
        <p:nvSpPr>
          <p:cNvPr id="227" name="Google Shape;227;p29"/>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28" name="Google Shape;228;p29"/>
          <p:cNvSpPr/>
          <p:nvPr/>
        </p:nvSpPr>
        <p:spPr>
          <a:xfrm rot="5400000">
            <a:off x="6704825" y="3198350"/>
            <a:ext cx="234900" cy="195000"/>
          </a:xfrm>
          <a:prstGeom prst="rightArrow">
            <a:avLst>
              <a:gd fmla="val 50000" name="adj1"/>
              <a:gd fmla="val 50000" name="adj2"/>
            </a:avLst>
          </a:prstGeom>
          <a:noFill/>
          <a:ln cap="flat" cmpd="sng" w="9525">
            <a:solidFill>
              <a:srgbClr val="57A8F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9" name="Google Shape;229;p29" title="Screenshot 2025-06-21 at 9.46.59 AM.png"/>
          <p:cNvPicPr preferRelativeResize="0"/>
          <p:nvPr/>
        </p:nvPicPr>
        <p:blipFill>
          <a:blip r:embed="rId3">
            <a:alphaModFix/>
          </a:blip>
          <a:stretch>
            <a:fillRect/>
          </a:stretch>
        </p:blipFill>
        <p:spPr>
          <a:xfrm>
            <a:off x="4831875" y="1574713"/>
            <a:ext cx="4160400" cy="1536000"/>
          </a:xfrm>
          <a:prstGeom prst="roundRect">
            <a:avLst>
              <a:gd fmla="val 16667" name="adj"/>
            </a:avLst>
          </a:prstGeom>
          <a:noFill/>
          <a:ln>
            <a:noFill/>
          </a:ln>
        </p:spPr>
      </p:pic>
      <p:sp>
        <p:nvSpPr>
          <p:cNvPr id="230" name="Google Shape;230;p29"/>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31" name="Google Shape;231;p29"/>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32" name="Google Shape;232;p29"/>
          <p:cNvSpPr txBox="1"/>
          <p:nvPr/>
        </p:nvSpPr>
        <p:spPr>
          <a:xfrm>
            <a:off x="4831873" y="1241250"/>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7A8F5"/>
                </a:solidFill>
                <a:latin typeface="JetBrains Mono"/>
                <a:ea typeface="JetBrains Mono"/>
                <a:cs typeface="JetBrains Mono"/>
                <a:sym typeface="JetBrains Mono"/>
              </a:rPr>
              <a:t>Right click &gt; SimpleJ &gt; Delete Module</a:t>
            </a:r>
            <a:endParaRPr b="1" sz="1100">
              <a:solidFill>
                <a:srgbClr val="57A8F5"/>
              </a:solidFill>
              <a:latin typeface="JetBrains Mono"/>
              <a:ea typeface="JetBrains Mono"/>
              <a:cs typeface="JetBrains Mono"/>
              <a:sym typeface="JetBrains Mono"/>
            </a:endParaRPr>
          </a:p>
        </p:txBody>
      </p:sp>
      <p:sp>
        <p:nvSpPr>
          <p:cNvPr id="233" name="Google Shape;233;p29"/>
          <p:cNvSpPr txBox="1"/>
          <p:nvPr/>
        </p:nvSpPr>
        <p:spPr>
          <a:xfrm>
            <a:off x="4744623"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 SimpleJ</a:t>
            </a:r>
            <a:endParaRPr b="1">
              <a:solidFill>
                <a:srgbClr val="F8F9FA"/>
              </a:solidFill>
              <a:latin typeface="JetBrains Mono"/>
              <a:ea typeface="JetBrains Mono"/>
              <a:cs typeface="JetBrains Mono"/>
              <a:sym typeface="JetBrains Mono"/>
            </a:endParaRPr>
          </a:p>
        </p:txBody>
      </p:sp>
      <p:sp>
        <p:nvSpPr>
          <p:cNvPr id="234" name="Google Shape;234;p29"/>
          <p:cNvSpPr/>
          <p:nvPr/>
        </p:nvSpPr>
        <p:spPr>
          <a:xfrm>
            <a:off x="353850" y="1450275"/>
            <a:ext cx="4011900" cy="29562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9"/>
          <p:cNvSpPr txBox="1"/>
          <p:nvPr/>
        </p:nvSpPr>
        <p:spPr>
          <a:xfrm>
            <a:off x="451875" y="1504260"/>
            <a:ext cx="3879900" cy="29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Delete the module’s directory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Manually delete references to the module from disparate locations; CODEOWNERS, settings.gradle.kts, </a:t>
            </a:r>
            <a:r>
              <a:rPr lang="en">
                <a:solidFill>
                  <a:srgbClr val="F8F9FA"/>
                </a:solidFill>
                <a:latin typeface="JetBrains Mono"/>
                <a:ea typeface="JetBrains Mono"/>
                <a:cs typeface="JetBrains Mono"/>
                <a:sym typeface="JetBrains Mono"/>
              </a:rPr>
              <a:t>.gitignore</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Ensure no dependencies exist on the project</a:t>
            </a:r>
            <a:endParaRPr>
              <a:solidFill>
                <a:srgbClr val="F8F9FA"/>
              </a:solidFill>
              <a:latin typeface="JetBrains Mono"/>
              <a:ea typeface="JetBrains Mono"/>
              <a:cs typeface="JetBrains Mono"/>
              <a:sym typeface="JetBrains Mono"/>
            </a:endParaRPr>
          </a:p>
        </p:txBody>
      </p:sp>
      <p:sp>
        <p:nvSpPr>
          <p:cNvPr id="236" name="Google Shape;236;p29"/>
          <p:cNvSpPr txBox="1"/>
          <p:nvPr/>
        </p:nvSpPr>
        <p:spPr>
          <a:xfrm>
            <a:off x="353848"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Without SimpleJ</a:t>
            </a:r>
            <a:endParaRPr b="1">
              <a:solidFill>
                <a:srgbClr val="F8F9FA"/>
              </a:solidFill>
              <a:latin typeface="JetBrains Mono"/>
              <a:ea typeface="JetBrains Mono"/>
              <a:cs typeface="JetBrains Mono"/>
              <a:sym typeface="JetBrains Mono"/>
            </a:endParaRPr>
          </a:p>
        </p:txBody>
      </p:sp>
      <p:pic>
        <p:nvPicPr>
          <p:cNvPr id="237" name="Google Shape;237;p29" title="Screenshot 2025-06-21 at 9.50.18 AM.png"/>
          <p:cNvPicPr preferRelativeResize="0"/>
          <p:nvPr/>
        </p:nvPicPr>
        <p:blipFill>
          <a:blip r:embed="rId4">
            <a:alphaModFix/>
          </a:blip>
          <a:stretch>
            <a:fillRect/>
          </a:stretch>
        </p:blipFill>
        <p:spPr>
          <a:xfrm>
            <a:off x="5916775" y="3480975"/>
            <a:ext cx="1845650" cy="1077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241" name="Shape 241"/>
        <p:cNvGrpSpPr/>
        <p:nvPr/>
      </p:nvGrpSpPr>
      <p:grpSpPr>
        <a:xfrm>
          <a:off x="0" y="0"/>
          <a:ext cx="0" cy="0"/>
          <a:chOff x="0" y="0"/>
          <a:chExt cx="0" cy="0"/>
        </a:xfrm>
      </p:grpSpPr>
      <p:sp>
        <p:nvSpPr>
          <p:cNvPr id="242" name="Google Shape;242;p30"/>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243" name="Google Shape;243;p30"/>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Gradle Task Execution</a:t>
            </a:r>
            <a:endParaRPr b="1" sz="2200">
              <a:solidFill>
                <a:srgbClr val="57A8F5"/>
              </a:solidFill>
              <a:latin typeface="JetBrains Mono"/>
              <a:ea typeface="JetBrains Mono"/>
              <a:cs typeface="JetBrains Mono"/>
              <a:sym typeface="JetBrains Mono"/>
            </a:endParaRPr>
          </a:p>
        </p:txBody>
      </p:sp>
      <p:sp>
        <p:nvSpPr>
          <p:cNvPr id="244" name="Google Shape;244;p30"/>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45" name="Google Shape;245;p30"/>
          <p:cNvSpPr/>
          <p:nvPr/>
        </p:nvSpPr>
        <p:spPr>
          <a:xfrm rot="5400000">
            <a:off x="6488475" y="2984875"/>
            <a:ext cx="536700" cy="246300"/>
          </a:xfrm>
          <a:prstGeom prst="rightArrow">
            <a:avLst>
              <a:gd fmla="val 50000" name="adj1"/>
              <a:gd fmla="val 50000" name="adj2"/>
            </a:avLst>
          </a:prstGeom>
          <a:solidFill>
            <a:srgbClr val="57A8F5"/>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0"/>
          <p:cNvSpPr/>
          <p:nvPr/>
        </p:nvSpPr>
        <p:spPr>
          <a:xfrm>
            <a:off x="353850" y="1450275"/>
            <a:ext cx="4011900" cy="29562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30"/>
          <p:cNvSpPr txBox="1"/>
          <p:nvPr/>
        </p:nvSpPr>
        <p:spPr>
          <a:xfrm>
            <a:off x="451875" y="1504260"/>
            <a:ext cx="3879900" cy="29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Within terminal navigate to the appropriate project directory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Concat lengthy Gradle paths together for task execution</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Remember arbitrary task options &amp; properties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p:txBody>
      </p:sp>
      <p:sp>
        <p:nvSpPr>
          <p:cNvPr id="248" name="Google Shape;248;p30"/>
          <p:cNvSpPr txBox="1"/>
          <p:nvPr/>
        </p:nvSpPr>
        <p:spPr>
          <a:xfrm>
            <a:off x="353848"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Without SimpleJ</a:t>
            </a:r>
            <a:endParaRPr b="1">
              <a:solidFill>
                <a:srgbClr val="F8F9FA"/>
              </a:solidFill>
              <a:latin typeface="JetBrains Mono"/>
              <a:ea typeface="JetBrains Mono"/>
              <a:cs typeface="JetBrains Mono"/>
              <a:sym typeface="JetBrains Mono"/>
            </a:endParaRPr>
          </a:p>
        </p:txBody>
      </p:sp>
      <p:sp>
        <p:nvSpPr>
          <p:cNvPr id="249" name="Google Shape;249;p30"/>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50" name="Google Shape;250;p30"/>
          <p:cNvSpPr txBox="1"/>
          <p:nvPr/>
        </p:nvSpPr>
        <p:spPr>
          <a:xfrm>
            <a:off x="4831873" y="1241250"/>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7A8F5"/>
                </a:solidFill>
                <a:latin typeface="JetBrains Mono"/>
                <a:ea typeface="JetBrains Mono"/>
                <a:cs typeface="JetBrains Mono"/>
                <a:sym typeface="JetBrains Mono"/>
              </a:rPr>
              <a:t>Right click &gt; SimpleJ &gt; Run... &gt; ... </a:t>
            </a:r>
            <a:endParaRPr b="1" sz="1100">
              <a:solidFill>
                <a:srgbClr val="57A8F5"/>
              </a:solidFill>
              <a:latin typeface="JetBrains Mono"/>
              <a:ea typeface="JetBrains Mono"/>
              <a:cs typeface="JetBrains Mono"/>
              <a:sym typeface="JetBrains Mono"/>
            </a:endParaRPr>
          </a:p>
        </p:txBody>
      </p:sp>
      <p:sp>
        <p:nvSpPr>
          <p:cNvPr id="251" name="Google Shape;251;p30"/>
          <p:cNvSpPr txBox="1"/>
          <p:nvPr/>
        </p:nvSpPr>
        <p:spPr>
          <a:xfrm>
            <a:off x="4744623"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 SimpleJ</a:t>
            </a:r>
            <a:endParaRPr b="1">
              <a:solidFill>
                <a:srgbClr val="F8F9FA"/>
              </a:solidFill>
              <a:latin typeface="JetBrains Mono"/>
              <a:ea typeface="JetBrains Mono"/>
              <a:cs typeface="JetBrains Mono"/>
              <a:sym typeface="JetBrains Mono"/>
            </a:endParaRPr>
          </a:p>
        </p:txBody>
      </p:sp>
      <p:pic>
        <p:nvPicPr>
          <p:cNvPr id="252" name="Google Shape;252;p30" title="Screenshot 2025-06-21 at 9.11.45 AM.png"/>
          <p:cNvPicPr preferRelativeResize="0"/>
          <p:nvPr/>
        </p:nvPicPr>
        <p:blipFill>
          <a:blip r:embed="rId3">
            <a:alphaModFix/>
          </a:blip>
          <a:stretch>
            <a:fillRect/>
          </a:stretch>
        </p:blipFill>
        <p:spPr>
          <a:xfrm>
            <a:off x="4744540" y="1574725"/>
            <a:ext cx="4155300" cy="1215600"/>
          </a:xfrm>
          <a:prstGeom prst="roundRect">
            <a:avLst>
              <a:gd fmla="val 16667" name="adj"/>
            </a:avLst>
          </a:prstGeom>
          <a:noFill/>
          <a:ln>
            <a:noFill/>
          </a:ln>
        </p:spPr>
      </p:pic>
      <p:sp>
        <p:nvSpPr>
          <p:cNvPr id="253" name="Google Shape;253;p30"/>
          <p:cNvSpPr/>
          <p:nvPr/>
        </p:nvSpPr>
        <p:spPr>
          <a:xfrm>
            <a:off x="7771475" y="1617350"/>
            <a:ext cx="1143900" cy="1173000"/>
          </a:xfrm>
          <a:prstGeom prst="roundRect">
            <a:avLst>
              <a:gd fmla="val 5531" name="adj"/>
            </a:avLst>
          </a:prstGeom>
          <a:noFill/>
          <a:ln cap="flat" cmpd="sng" w="38100">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4" name="Google Shape;254;p30" title="Screenshot 2025-06-21 at 9.23.57 AM.png"/>
          <p:cNvPicPr preferRelativeResize="0"/>
          <p:nvPr/>
        </p:nvPicPr>
        <p:blipFill>
          <a:blip r:embed="rId4">
            <a:alphaModFix/>
          </a:blip>
          <a:stretch>
            <a:fillRect/>
          </a:stretch>
        </p:blipFill>
        <p:spPr>
          <a:xfrm>
            <a:off x="4708400" y="3425725"/>
            <a:ext cx="4227600" cy="91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258" name="Shape 258"/>
        <p:cNvGrpSpPr/>
        <p:nvPr/>
      </p:nvGrpSpPr>
      <p:grpSpPr>
        <a:xfrm>
          <a:off x="0" y="0"/>
          <a:ext cx="0" cy="0"/>
          <a:chOff x="0" y="0"/>
          <a:chExt cx="0" cy="0"/>
        </a:xfrm>
      </p:grpSpPr>
      <p:sp>
        <p:nvSpPr>
          <p:cNvPr id="259" name="Google Shape;259;p31"/>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260" name="Google Shape;260;p31"/>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Open in Github/Copy Github Link</a:t>
            </a:r>
            <a:endParaRPr b="1" sz="2200">
              <a:solidFill>
                <a:srgbClr val="57A8F5"/>
              </a:solidFill>
              <a:latin typeface="JetBrains Mono"/>
              <a:ea typeface="JetBrains Mono"/>
              <a:cs typeface="JetBrains Mono"/>
              <a:sym typeface="JetBrains Mono"/>
            </a:endParaRPr>
          </a:p>
        </p:txBody>
      </p:sp>
      <p:sp>
        <p:nvSpPr>
          <p:cNvPr id="261" name="Google Shape;261;p31"/>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62" name="Google Shape;262;p31"/>
          <p:cNvSpPr/>
          <p:nvPr/>
        </p:nvSpPr>
        <p:spPr>
          <a:xfrm>
            <a:off x="353850" y="1450275"/>
            <a:ext cx="4011900" cy="29562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31"/>
          <p:cNvSpPr txBox="1"/>
          <p:nvPr/>
        </p:nvSpPr>
        <p:spPr>
          <a:xfrm>
            <a:off x="451875" y="1504260"/>
            <a:ext cx="3879900" cy="29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Identify a file’s repository and branch</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Open a browser tab and manually navigate the repository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When sharing code, manually copy the tab’s url</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Specific line navigation requires additional steps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p:txBody>
      </p:sp>
      <p:sp>
        <p:nvSpPr>
          <p:cNvPr id="264" name="Google Shape;264;p31"/>
          <p:cNvSpPr txBox="1"/>
          <p:nvPr/>
        </p:nvSpPr>
        <p:spPr>
          <a:xfrm>
            <a:off x="353848"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Without SimpleJ</a:t>
            </a:r>
            <a:endParaRPr b="1">
              <a:solidFill>
                <a:srgbClr val="F8F9FA"/>
              </a:solidFill>
              <a:latin typeface="JetBrains Mono"/>
              <a:ea typeface="JetBrains Mono"/>
              <a:cs typeface="JetBrains Mono"/>
              <a:sym typeface="JetBrains Mono"/>
            </a:endParaRPr>
          </a:p>
        </p:txBody>
      </p:sp>
      <p:sp>
        <p:nvSpPr>
          <p:cNvPr id="265" name="Google Shape;265;p31"/>
          <p:cNvSpPr txBox="1"/>
          <p:nvPr/>
        </p:nvSpPr>
        <p:spPr>
          <a:xfrm>
            <a:off x="4831873" y="1241250"/>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7A8F5"/>
                </a:solidFill>
                <a:latin typeface="JetBrains Mono"/>
                <a:ea typeface="JetBrains Mono"/>
                <a:cs typeface="JetBrains Mono"/>
                <a:sym typeface="JetBrains Mono"/>
              </a:rPr>
              <a:t>Right click &gt; SimpleJ &gt; Open in Github</a:t>
            </a:r>
            <a:endParaRPr b="1" sz="1100">
              <a:solidFill>
                <a:srgbClr val="57A8F5"/>
              </a:solidFill>
              <a:latin typeface="JetBrains Mono"/>
              <a:ea typeface="JetBrains Mono"/>
              <a:cs typeface="JetBrains Mono"/>
              <a:sym typeface="JetBrains Mono"/>
            </a:endParaRPr>
          </a:p>
        </p:txBody>
      </p:sp>
      <p:sp>
        <p:nvSpPr>
          <p:cNvPr id="266" name="Google Shape;266;p31"/>
          <p:cNvSpPr txBox="1"/>
          <p:nvPr/>
        </p:nvSpPr>
        <p:spPr>
          <a:xfrm>
            <a:off x="4744623"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 SimpleJ</a:t>
            </a:r>
            <a:endParaRPr b="1">
              <a:solidFill>
                <a:srgbClr val="F8F9FA"/>
              </a:solidFill>
              <a:latin typeface="JetBrains Mono"/>
              <a:ea typeface="JetBrains Mono"/>
              <a:cs typeface="JetBrains Mono"/>
              <a:sym typeface="JetBrains Mono"/>
            </a:endParaRPr>
          </a:p>
        </p:txBody>
      </p:sp>
      <p:pic>
        <p:nvPicPr>
          <p:cNvPr id="267" name="Google Shape;267;p31" title="Screenshot 2025-06-21 at 9.17.55 AM.png"/>
          <p:cNvPicPr preferRelativeResize="0"/>
          <p:nvPr/>
        </p:nvPicPr>
        <p:blipFill>
          <a:blip r:embed="rId3">
            <a:alphaModFix/>
          </a:blip>
          <a:stretch>
            <a:fillRect/>
          </a:stretch>
        </p:blipFill>
        <p:spPr>
          <a:xfrm>
            <a:off x="4744625" y="1537950"/>
            <a:ext cx="4234800" cy="1629900"/>
          </a:xfrm>
          <a:prstGeom prst="roundRect">
            <a:avLst>
              <a:gd fmla="val 16667" name="adj"/>
            </a:avLst>
          </a:prstGeom>
          <a:noFill/>
          <a:ln>
            <a:noFill/>
          </a:ln>
        </p:spPr>
      </p:pic>
      <p:sp>
        <p:nvSpPr>
          <p:cNvPr id="268" name="Google Shape;268;p31"/>
          <p:cNvSpPr/>
          <p:nvPr/>
        </p:nvSpPr>
        <p:spPr>
          <a:xfrm>
            <a:off x="7476300" y="1920850"/>
            <a:ext cx="1510800" cy="440100"/>
          </a:xfrm>
          <a:prstGeom prst="roundRect">
            <a:avLst>
              <a:gd fmla="val 5531" name="adj"/>
            </a:avLst>
          </a:prstGeom>
          <a:noFill/>
          <a:ln cap="flat" cmpd="sng" w="38100">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9" name="Google Shape;269;p31" title="Screenshot 2025-06-22 at 11.09.15 AM.png"/>
          <p:cNvPicPr preferRelativeResize="0"/>
          <p:nvPr/>
        </p:nvPicPr>
        <p:blipFill>
          <a:blip r:embed="rId4">
            <a:alphaModFix/>
          </a:blip>
          <a:stretch>
            <a:fillRect/>
          </a:stretch>
        </p:blipFill>
        <p:spPr>
          <a:xfrm>
            <a:off x="5845625" y="3167850"/>
            <a:ext cx="2998200" cy="1941000"/>
          </a:xfrm>
          <a:prstGeom prst="rect">
            <a:avLst/>
          </a:prstGeom>
          <a:noFill/>
          <a:ln>
            <a:noFill/>
          </a:ln>
        </p:spPr>
      </p:pic>
      <p:sp>
        <p:nvSpPr>
          <p:cNvPr id="270" name="Google Shape;270;p31"/>
          <p:cNvSpPr/>
          <p:nvPr/>
        </p:nvSpPr>
        <p:spPr>
          <a:xfrm rot="5400000">
            <a:off x="5418575" y="3274875"/>
            <a:ext cx="414000" cy="440100"/>
          </a:xfrm>
          <a:prstGeom prst="bentUpArrow">
            <a:avLst>
              <a:gd fmla="val 25000" name="adj1"/>
              <a:gd fmla="val 25000" name="adj2"/>
              <a:gd fmla="val 25000" name="adj3"/>
            </a:avLst>
          </a:prstGeom>
          <a:solidFill>
            <a:srgbClr val="57A8F5"/>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60" name="Shape 60"/>
        <p:cNvGrpSpPr/>
        <p:nvPr/>
      </p:nvGrpSpPr>
      <p:grpSpPr>
        <a:xfrm>
          <a:off x="0" y="0"/>
          <a:ext cx="0" cy="0"/>
          <a:chOff x="0" y="0"/>
          <a:chExt cx="0" cy="0"/>
        </a:xfrm>
      </p:grpSpPr>
      <p:sp>
        <p:nvSpPr>
          <p:cNvPr id="61" name="Google Shape;61;p14"/>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'1w07PRSagQppNSJ-d2Upzal5uI3O6sxGEP_PpN3unxpw'}]_END</a:t>
            </a:r>
            <a:endParaRPr sz="100">
              <a:solidFill>
                <a:srgbClr val="F8F9FA"/>
              </a:solidFill>
            </a:endParaRPr>
          </a:p>
        </p:txBody>
      </p:sp>
      <p:sp>
        <p:nvSpPr>
          <p:cNvPr id="62" name="Google Shape;62;p14"/>
          <p:cNvSpPr txBox="1"/>
          <p:nvPr/>
        </p:nvSpPr>
        <p:spPr>
          <a:xfrm>
            <a:off x="635850" y="1888075"/>
            <a:ext cx="7872300" cy="11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lang="en" sz="1800">
                <a:solidFill>
                  <a:srgbClr val="CE8E6D"/>
                </a:solidFill>
                <a:latin typeface="JetBrains Mono"/>
                <a:ea typeface="JetBrains Mono"/>
                <a:cs typeface="JetBrains Mono"/>
                <a:sym typeface="JetBrains Mono"/>
              </a:rPr>
            </a:br>
            <a:r>
              <a:rPr lang="en" sz="1800">
                <a:solidFill>
                  <a:srgbClr val="CE8E6D"/>
                </a:solidFill>
                <a:latin typeface="JetBrains Mono"/>
                <a:ea typeface="JetBrains Mono"/>
                <a:cs typeface="JetBrains Mono"/>
                <a:sym typeface="JetBrains Mono"/>
              </a:rPr>
              <a:t>IntelliJ Plugins:</a:t>
            </a:r>
            <a:br>
              <a:rPr lang="en" sz="1800">
                <a:solidFill>
                  <a:srgbClr val="CE8E6D"/>
                </a:solidFill>
                <a:latin typeface="JetBrains Mono"/>
                <a:ea typeface="JetBrains Mono"/>
                <a:cs typeface="JetBrains Mono"/>
                <a:sym typeface="JetBrains Mono"/>
              </a:rPr>
            </a:br>
            <a:r>
              <a:rPr lang="en" sz="1800">
                <a:solidFill>
                  <a:srgbClr val="57A8F5"/>
                </a:solidFill>
                <a:latin typeface="JetBrains Mono"/>
                <a:ea typeface="JetBrains Mono"/>
                <a:cs typeface="JetBrains Mono"/>
                <a:sym typeface="JetBrains Mono"/>
              </a:rPr>
              <a:t>Build Simple Plugins to Streamline Your Workflow</a:t>
            </a:r>
            <a:endParaRPr sz="1800">
              <a:solidFill>
                <a:srgbClr val="57A8F5"/>
              </a:solidFill>
              <a:latin typeface="JetBrains Mono"/>
              <a:ea typeface="JetBrains Mono"/>
              <a:cs typeface="JetBrains Mono"/>
              <a:sym typeface="JetBrains Mono"/>
            </a:endParaRPr>
          </a:p>
          <a:p>
            <a:pPr indent="0" lvl="0" marL="0" rtl="0" algn="l">
              <a:spcBef>
                <a:spcPts val="0"/>
              </a:spcBef>
              <a:spcAft>
                <a:spcPts val="0"/>
              </a:spcAft>
              <a:buNone/>
            </a:pPr>
            <a:r>
              <a:t/>
            </a:r>
            <a:endParaRPr sz="1800">
              <a:solidFill>
                <a:srgbClr val="CE8E6D"/>
              </a:solidFill>
              <a:latin typeface="JetBrains Mono"/>
              <a:ea typeface="JetBrains Mono"/>
              <a:cs typeface="JetBrains Mono"/>
              <a:sym typeface="JetBrains Mono"/>
            </a:endParaRPr>
          </a:p>
          <a:p>
            <a:pPr indent="0" lvl="0" marL="0" rtl="0" algn="l">
              <a:spcBef>
                <a:spcPts val="0"/>
              </a:spcBef>
              <a:spcAft>
                <a:spcPts val="0"/>
              </a:spcAft>
              <a:buNone/>
            </a:pPr>
            <a:r>
              <a:t/>
            </a:r>
            <a:endParaRPr sz="1800">
              <a:solidFill>
                <a:srgbClr val="CE8E6D"/>
              </a:solidFill>
              <a:latin typeface="JetBrains Mono"/>
              <a:ea typeface="JetBrains Mono"/>
              <a:cs typeface="JetBrains Mono"/>
              <a:sym typeface="JetBrains Mono"/>
            </a:endParaRPr>
          </a:p>
          <a:p>
            <a:pPr indent="0" lvl="0" marL="0" rtl="0" algn="r">
              <a:spcBef>
                <a:spcPts val="0"/>
              </a:spcBef>
              <a:spcAft>
                <a:spcPts val="0"/>
              </a:spcAft>
              <a:buNone/>
            </a:pPr>
            <a:r>
              <a:rPr lang="en" sz="1800">
                <a:solidFill>
                  <a:srgbClr val="6BB38A"/>
                </a:solidFill>
                <a:latin typeface="JetBrains Mono"/>
                <a:ea typeface="JetBrains Mono"/>
                <a:cs typeface="JetBrains Mono"/>
                <a:sym typeface="JetBrains Mono"/>
              </a:rPr>
              <a:t>(Tom</a:t>
            </a:r>
            <a:r>
              <a:rPr lang="en" sz="1800">
                <a:solidFill>
                  <a:srgbClr val="6BB38A"/>
                </a:solidFill>
                <a:latin typeface="JetBrains Mono"/>
                <a:ea typeface="JetBrains Mono"/>
                <a:cs typeface="JetBrains Mono"/>
                <a:sym typeface="JetBrains Mono"/>
              </a:rPr>
              <a:t>) Belk</a:t>
            </a:r>
            <a:r>
              <a:rPr lang="en" sz="1800">
                <a:solidFill>
                  <a:srgbClr val="CE8E6D"/>
                </a:solidFill>
                <a:latin typeface="JetBrains Mono"/>
                <a:ea typeface="JetBrains Mono"/>
                <a:cs typeface="JetBrains Mono"/>
                <a:sym typeface="JetBrains Mono"/>
              </a:rPr>
              <a:t> </a:t>
            </a:r>
            <a:endParaRPr sz="1800">
              <a:solidFill>
                <a:srgbClr val="56C1D6"/>
              </a:solidFill>
              <a:latin typeface="JetBrains Mono"/>
              <a:ea typeface="JetBrains Mono"/>
              <a:cs typeface="JetBrains Mono"/>
              <a:sym typeface="JetBrains Mono"/>
            </a:endParaRPr>
          </a:p>
        </p:txBody>
      </p:sp>
      <p:pic>
        <p:nvPicPr>
          <p:cNvPr id="63" name="Google Shape;63;p14"/>
          <p:cNvPicPr preferRelativeResize="0"/>
          <p:nvPr/>
        </p:nvPicPr>
        <p:blipFill>
          <a:blip r:embed="rId3">
            <a:alphaModFix/>
          </a:blip>
          <a:stretch>
            <a:fillRect/>
          </a:stretch>
        </p:blipFill>
        <p:spPr>
          <a:xfrm>
            <a:off x="672325" y="1381675"/>
            <a:ext cx="829148" cy="829148"/>
          </a:xfrm>
          <a:prstGeom prst="rect">
            <a:avLst/>
          </a:prstGeom>
          <a:noFill/>
          <a:ln>
            <a:noFill/>
          </a:ln>
        </p:spPr>
      </p:pic>
      <p:pic>
        <p:nvPicPr>
          <p:cNvPr id="64" name="Google Shape;64;p14" title="Screenshot 2025-06-18 at 4.58.10 PM.png"/>
          <p:cNvPicPr preferRelativeResize="0"/>
          <p:nvPr/>
        </p:nvPicPr>
        <p:blipFill>
          <a:blip r:embed="rId4">
            <a:alphaModFix/>
          </a:blip>
          <a:stretch>
            <a:fillRect/>
          </a:stretch>
        </p:blipFill>
        <p:spPr>
          <a:xfrm>
            <a:off x="6093125" y="3354250"/>
            <a:ext cx="863575" cy="310000"/>
          </a:xfrm>
          <a:prstGeom prst="rect">
            <a:avLst/>
          </a:prstGeom>
          <a:noFill/>
          <a:ln>
            <a:noFill/>
          </a:ln>
        </p:spPr>
      </p:pic>
      <p:pic>
        <p:nvPicPr>
          <p:cNvPr id="65" name="Google Shape;65;p14"/>
          <p:cNvPicPr preferRelativeResize="0"/>
          <p:nvPr/>
        </p:nvPicPr>
        <p:blipFill>
          <a:blip r:embed="rId5">
            <a:alphaModFix/>
          </a:blip>
          <a:stretch>
            <a:fillRect/>
          </a:stretch>
        </p:blipFill>
        <p:spPr>
          <a:xfrm>
            <a:off x="7361250" y="3774975"/>
            <a:ext cx="1146900" cy="114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274" name="Shape 274"/>
        <p:cNvGrpSpPr/>
        <p:nvPr/>
      </p:nvGrpSpPr>
      <p:grpSpPr>
        <a:xfrm>
          <a:off x="0" y="0"/>
          <a:ext cx="0" cy="0"/>
          <a:chOff x="0" y="0"/>
          <a:chExt cx="0" cy="0"/>
        </a:xfrm>
      </p:grpSpPr>
      <p:sp>
        <p:nvSpPr>
          <p:cNvPr id="275" name="Google Shape;275;p32"/>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276" name="Google Shape;276;p32"/>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Code Owner Lookup</a:t>
            </a:r>
            <a:endParaRPr b="1" sz="2200">
              <a:solidFill>
                <a:srgbClr val="57A8F5"/>
              </a:solidFill>
              <a:latin typeface="JetBrains Mono"/>
              <a:ea typeface="JetBrains Mono"/>
              <a:cs typeface="JetBrains Mono"/>
              <a:sym typeface="JetBrains Mono"/>
            </a:endParaRPr>
          </a:p>
        </p:txBody>
      </p:sp>
      <p:sp>
        <p:nvSpPr>
          <p:cNvPr id="277" name="Google Shape;277;p32"/>
          <p:cNvSpPr txBox="1"/>
          <p:nvPr/>
        </p:nvSpPr>
        <p:spPr>
          <a:xfrm>
            <a:off x="7652425" y="97540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78" name="Google Shape;278;p32"/>
          <p:cNvSpPr/>
          <p:nvPr/>
        </p:nvSpPr>
        <p:spPr>
          <a:xfrm>
            <a:off x="353850" y="1450275"/>
            <a:ext cx="4011900" cy="29562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32"/>
          <p:cNvSpPr txBox="1"/>
          <p:nvPr/>
        </p:nvSpPr>
        <p:spPr>
          <a:xfrm>
            <a:off x="451875" y="1504260"/>
            <a:ext cx="3879900" cy="29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Search CODEOWNERS for parts of the file path</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Ownership claims can use wildcards, making manual searching inaccurate</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Order matters so finding the last entry is important</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CODEOWNER files can be very noisey</a:t>
            </a:r>
            <a:endParaRPr>
              <a:solidFill>
                <a:srgbClr val="F8F9FA"/>
              </a:solidFill>
              <a:latin typeface="JetBrains Mono"/>
              <a:ea typeface="JetBrains Mono"/>
              <a:cs typeface="JetBrains Mono"/>
              <a:sym typeface="JetBrains Mono"/>
            </a:endParaRPr>
          </a:p>
        </p:txBody>
      </p:sp>
      <p:pic>
        <p:nvPicPr>
          <p:cNvPr id="280" name="Google Shape;280;p32" title="Screenshot 2025-06-20 at 9.41.44 AM.png"/>
          <p:cNvPicPr preferRelativeResize="0"/>
          <p:nvPr/>
        </p:nvPicPr>
        <p:blipFill>
          <a:blip r:embed="rId3">
            <a:alphaModFix/>
          </a:blip>
          <a:stretch>
            <a:fillRect/>
          </a:stretch>
        </p:blipFill>
        <p:spPr>
          <a:xfrm>
            <a:off x="4831875" y="1574738"/>
            <a:ext cx="3962100" cy="1583700"/>
          </a:xfrm>
          <a:prstGeom prst="roundRect">
            <a:avLst>
              <a:gd fmla="val 16667" name="adj"/>
            </a:avLst>
          </a:prstGeom>
          <a:noFill/>
          <a:ln>
            <a:noFill/>
          </a:ln>
        </p:spPr>
      </p:pic>
      <p:pic>
        <p:nvPicPr>
          <p:cNvPr id="281" name="Google Shape;281;p32" title="Screenshot 2025-06-20 at 9.42.36 AM.png"/>
          <p:cNvPicPr preferRelativeResize="0"/>
          <p:nvPr/>
        </p:nvPicPr>
        <p:blipFill>
          <a:blip r:embed="rId4">
            <a:alphaModFix/>
          </a:blip>
          <a:stretch>
            <a:fillRect/>
          </a:stretch>
        </p:blipFill>
        <p:spPr>
          <a:xfrm>
            <a:off x="4905875" y="3528713"/>
            <a:ext cx="3832800" cy="930300"/>
          </a:xfrm>
          <a:prstGeom prst="rect">
            <a:avLst/>
          </a:prstGeom>
          <a:noFill/>
          <a:ln>
            <a:noFill/>
          </a:ln>
        </p:spPr>
      </p:pic>
      <p:sp>
        <p:nvSpPr>
          <p:cNvPr id="282" name="Google Shape;282;p32"/>
          <p:cNvSpPr/>
          <p:nvPr/>
        </p:nvSpPr>
        <p:spPr>
          <a:xfrm rot="5400000">
            <a:off x="6606775" y="3220425"/>
            <a:ext cx="281400" cy="246300"/>
          </a:xfrm>
          <a:prstGeom prst="rightArrow">
            <a:avLst>
              <a:gd fmla="val 50000" name="adj1"/>
              <a:gd fmla="val 50000" name="adj2"/>
            </a:avLst>
          </a:prstGeom>
          <a:solidFill>
            <a:srgbClr val="57A8F5"/>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32"/>
          <p:cNvSpPr txBox="1"/>
          <p:nvPr/>
        </p:nvSpPr>
        <p:spPr>
          <a:xfrm>
            <a:off x="4831873" y="1241250"/>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7A8F5"/>
                </a:solidFill>
                <a:latin typeface="JetBrains Mono"/>
                <a:ea typeface="JetBrains Mono"/>
                <a:cs typeface="JetBrains Mono"/>
                <a:sym typeface="JetBrains Mono"/>
              </a:rPr>
              <a:t>Right click &gt; SimpleJ &gt; Lookup Code Owner</a:t>
            </a:r>
            <a:endParaRPr b="1" sz="1100">
              <a:solidFill>
                <a:srgbClr val="57A8F5"/>
              </a:solidFill>
              <a:latin typeface="JetBrains Mono"/>
              <a:ea typeface="JetBrains Mono"/>
              <a:cs typeface="JetBrains Mono"/>
              <a:sym typeface="JetBrains Mono"/>
            </a:endParaRPr>
          </a:p>
        </p:txBody>
      </p:sp>
      <p:sp>
        <p:nvSpPr>
          <p:cNvPr id="284" name="Google Shape;284;p32"/>
          <p:cNvSpPr txBox="1"/>
          <p:nvPr/>
        </p:nvSpPr>
        <p:spPr>
          <a:xfrm>
            <a:off x="353848"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Without SimpleJ</a:t>
            </a:r>
            <a:endParaRPr b="1">
              <a:solidFill>
                <a:srgbClr val="F8F9FA"/>
              </a:solidFill>
              <a:latin typeface="JetBrains Mono"/>
              <a:ea typeface="JetBrains Mono"/>
              <a:cs typeface="JetBrains Mono"/>
              <a:sym typeface="JetBrains Mono"/>
            </a:endParaRPr>
          </a:p>
        </p:txBody>
      </p:sp>
      <p:sp>
        <p:nvSpPr>
          <p:cNvPr id="285" name="Google Shape;285;p32"/>
          <p:cNvSpPr txBox="1"/>
          <p:nvPr/>
        </p:nvSpPr>
        <p:spPr>
          <a:xfrm>
            <a:off x="4744623"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 SimpleJ</a:t>
            </a:r>
            <a:endParaRPr b="1">
              <a:solidFill>
                <a:srgbClr val="F8F9FA"/>
              </a:solidFill>
              <a:latin typeface="JetBrains Mono"/>
              <a:ea typeface="JetBrains Mono"/>
              <a:cs typeface="JetBrains Mono"/>
              <a:sym typeface="JetBrai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289" name="Shape 289"/>
        <p:cNvGrpSpPr/>
        <p:nvPr/>
      </p:nvGrpSpPr>
      <p:grpSpPr>
        <a:xfrm>
          <a:off x="0" y="0"/>
          <a:ext cx="0" cy="0"/>
          <a:chOff x="0" y="0"/>
          <a:chExt cx="0" cy="0"/>
        </a:xfrm>
      </p:grpSpPr>
      <p:sp>
        <p:nvSpPr>
          <p:cNvPr id="290" name="Google Shape;290;p33"/>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291" name="Google Shape;291;p33"/>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Workspace Validation</a:t>
            </a:r>
            <a:endParaRPr b="1" sz="2200">
              <a:solidFill>
                <a:srgbClr val="57A8F5"/>
              </a:solidFill>
              <a:latin typeface="JetBrains Mono"/>
              <a:ea typeface="JetBrains Mono"/>
              <a:cs typeface="JetBrains Mono"/>
              <a:sym typeface="JetBrains Mono"/>
            </a:endParaRPr>
          </a:p>
        </p:txBody>
      </p:sp>
      <p:sp>
        <p:nvSpPr>
          <p:cNvPr id="292" name="Google Shape;292;p33"/>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93" name="Google Shape;293;p33"/>
          <p:cNvSpPr/>
          <p:nvPr/>
        </p:nvSpPr>
        <p:spPr>
          <a:xfrm rot="5400000">
            <a:off x="6650675" y="3016975"/>
            <a:ext cx="231000" cy="246300"/>
          </a:xfrm>
          <a:prstGeom prst="rightArrow">
            <a:avLst>
              <a:gd fmla="val 50000" name="adj1"/>
              <a:gd fmla="val 50000" name="adj2"/>
            </a:avLst>
          </a:prstGeom>
          <a:solidFill>
            <a:srgbClr val="57A8F5"/>
          </a:solid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4" name="Google Shape;294;p33" title="Screenshot 2025-06-21 at 8.27.45 AM.png"/>
          <p:cNvPicPr preferRelativeResize="0"/>
          <p:nvPr/>
        </p:nvPicPr>
        <p:blipFill rotWithShape="1">
          <a:blip r:embed="rId3">
            <a:alphaModFix/>
          </a:blip>
          <a:srcRect b="7070" l="1830" r="-1829" t="-7069"/>
          <a:stretch/>
        </p:blipFill>
        <p:spPr>
          <a:xfrm>
            <a:off x="4831875" y="1537962"/>
            <a:ext cx="4089000" cy="1441200"/>
          </a:xfrm>
          <a:prstGeom prst="roundRect">
            <a:avLst>
              <a:gd fmla="val 16667" name="adj"/>
            </a:avLst>
          </a:prstGeom>
          <a:noFill/>
          <a:ln>
            <a:noFill/>
          </a:ln>
        </p:spPr>
      </p:pic>
      <p:sp>
        <p:nvSpPr>
          <p:cNvPr id="295" name="Google Shape;295;p33"/>
          <p:cNvSpPr txBox="1"/>
          <p:nvPr/>
        </p:nvSpPr>
        <p:spPr>
          <a:xfrm>
            <a:off x="7652425" y="97540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296" name="Google Shape;296;p33"/>
          <p:cNvSpPr txBox="1"/>
          <p:nvPr/>
        </p:nvSpPr>
        <p:spPr>
          <a:xfrm>
            <a:off x="4831873" y="1241250"/>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7A8F5"/>
                </a:solidFill>
                <a:latin typeface="JetBrains Mono"/>
                <a:ea typeface="JetBrains Mono"/>
                <a:cs typeface="JetBrains Mono"/>
                <a:sym typeface="JetBrains Mono"/>
              </a:rPr>
              <a:t>Right click &gt; SimpleJ &gt; Validate Workspace</a:t>
            </a:r>
            <a:endParaRPr b="1" sz="1100">
              <a:solidFill>
                <a:srgbClr val="57A8F5"/>
              </a:solidFill>
              <a:latin typeface="JetBrains Mono"/>
              <a:ea typeface="JetBrains Mono"/>
              <a:cs typeface="JetBrains Mono"/>
              <a:sym typeface="JetBrains Mono"/>
            </a:endParaRPr>
          </a:p>
        </p:txBody>
      </p:sp>
      <p:sp>
        <p:nvSpPr>
          <p:cNvPr id="297" name="Google Shape;297;p33"/>
          <p:cNvSpPr txBox="1"/>
          <p:nvPr/>
        </p:nvSpPr>
        <p:spPr>
          <a:xfrm>
            <a:off x="4744623"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 SimpleJ</a:t>
            </a:r>
            <a:endParaRPr b="1">
              <a:solidFill>
                <a:srgbClr val="F8F9FA"/>
              </a:solidFill>
              <a:latin typeface="JetBrains Mono"/>
              <a:ea typeface="JetBrains Mono"/>
              <a:cs typeface="JetBrains Mono"/>
              <a:sym typeface="JetBrains Mono"/>
            </a:endParaRPr>
          </a:p>
        </p:txBody>
      </p:sp>
      <p:pic>
        <p:nvPicPr>
          <p:cNvPr id="298" name="Google Shape;298;p33" title="Screenshot 2025-06-21 at 8.30.04 AM.png"/>
          <p:cNvPicPr preferRelativeResize="0"/>
          <p:nvPr/>
        </p:nvPicPr>
        <p:blipFill>
          <a:blip r:embed="rId4">
            <a:alphaModFix/>
          </a:blip>
          <a:stretch>
            <a:fillRect/>
          </a:stretch>
        </p:blipFill>
        <p:spPr>
          <a:xfrm>
            <a:off x="5641475" y="3301100"/>
            <a:ext cx="2249400" cy="1639500"/>
          </a:xfrm>
          <a:prstGeom prst="rect">
            <a:avLst/>
          </a:prstGeom>
          <a:noFill/>
          <a:ln>
            <a:noFill/>
          </a:ln>
        </p:spPr>
      </p:pic>
      <p:sp>
        <p:nvSpPr>
          <p:cNvPr id="299" name="Google Shape;299;p33"/>
          <p:cNvSpPr/>
          <p:nvPr/>
        </p:nvSpPr>
        <p:spPr>
          <a:xfrm>
            <a:off x="353850" y="1450275"/>
            <a:ext cx="4011900" cy="29562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33"/>
          <p:cNvSpPr txBox="1"/>
          <p:nvPr/>
        </p:nvSpPr>
        <p:spPr>
          <a:xfrm>
            <a:off x="451875" y="1504260"/>
            <a:ext cx="3879900" cy="29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Misconfigured or missing environment variables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Back and forth with support engineers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Often even the best documentation can result in missed steps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Errors appearing as they’re encountered</a:t>
            </a:r>
            <a:endParaRPr>
              <a:solidFill>
                <a:srgbClr val="F8F9FA"/>
              </a:solidFill>
              <a:latin typeface="JetBrains Mono"/>
              <a:ea typeface="JetBrains Mono"/>
              <a:cs typeface="JetBrains Mono"/>
              <a:sym typeface="JetBrains Mono"/>
            </a:endParaRPr>
          </a:p>
        </p:txBody>
      </p:sp>
      <p:sp>
        <p:nvSpPr>
          <p:cNvPr id="301" name="Google Shape;301;p33"/>
          <p:cNvSpPr txBox="1"/>
          <p:nvPr/>
        </p:nvSpPr>
        <p:spPr>
          <a:xfrm>
            <a:off x="353848"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Without SimpleJ</a:t>
            </a:r>
            <a:endParaRPr b="1">
              <a:solidFill>
                <a:srgbClr val="F8F9FA"/>
              </a:solidFill>
              <a:latin typeface="JetBrains Mono"/>
              <a:ea typeface="JetBrains Mono"/>
              <a:cs typeface="JetBrains Mono"/>
              <a:sym typeface="JetBrains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305" name="Shape 305"/>
        <p:cNvGrpSpPr/>
        <p:nvPr/>
      </p:nvGrpSpPr>
      <p:grpSpPr>
        <a:xfrm>
          <a:off x="0" y="0"/>
          <a:ext cx="0" cy="0"/>
          <a:chOff x="0" y="0"/>
          <a:chExt cx="0" cy="0"/>
        </a:xfrm>
      </p:grpSpPr>
      <p:sp>
        <p:nvSpPr>
          <p:cNvPr id="306" name="Google Shape;306;p34"/>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307" name="Google Shape;307;p34"/>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Browser Overlay</a:t>
            </a:r>
            <a:endParaRPr b="1" sz="2200">
              <a:solidFill>
                <a:srgbClr val="57A8F5"/>
              </a:solidFill>
              <a:latin typeface="JetBrains Mono"/>
              <a:ea typeface="JetBrains Mono"/>
              <a:cs typeface="JetBrains Mono"/>
              <a:sym typeface="JetBrains Mono"/>
            </a:endParaRPr>
          </a:p>
        </p:txBody>
      </p:sp>
      <p:sp>
        <p:nvSpPr>
          <p:cNvPr id="308" name="Google Shape;308;p34"/>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309" name="Google Shape;309;p34"/>
          <p:cNvSpPr/>
          <p:nvPr/>
        </p:nvSpPr>
        <p:spPr>
          <a:xfrm>
            <a:off x="353850" y="1450275"/>
            <a:ext cx="4011900" cy="29562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34"/>
          <p:cNvSpPr txBox="1"/>
          <p:nvPr/>
        </p:nvSpPr>
        <p:spPr>
          <a:xfrm>
            <a:off x="451875" y="1504260"/>
            <a:ext cx="3879900" cy="29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Manually finding &amp; opening relevant documentation websites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Context switching between the browser and the IDE</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No clear or preferred doc websites for frameworks, projects, or files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p:txBody>
      </p:sp>
      <p:sp>
        <p:nvSpPr>
          <p:cNvPr id="311" name="Google Shape;311;p34"/>
          <p:cNvSpPr txBox="1"/>
          <p:nvPr/>
        </p:nvSpPr>
        <p:spPr>
          <a:xfrm>
            <a:off x="353848"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Without SimpleJ</a:t>
            </a:r>
            <a:endParaRPr b="1">
              <a:solidFill>
                <a:srgbClr val="F8F9FA"/>
              </a:solidFill>
              <a:latin typeface="JetBrains Mono"/>
              <a:ea typeface="JetBrains Mono"/>
              <a:cs typeface="JetBrains Mono"/>
              <a:sym typeface="JetBrains Mono"/>
            </a:endParaRPr>
          </a:p>
        </p:txBody>
      </p:sp>
      <p:sp>
        <p:nvSpPr>
          <p:cNvPr id="312" name="Google Shape;312;p34"/>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313" name="Google Shape;313;p34"/>
          <p:cNvSpPr txBox="1"/>
          <p:nvPr/>
        </p:nvSpPr>
        <p:spPr>
          <a:xfrm>
            <a:off x="7652425" y="97540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314" name="Google Shape;314;p34"/>
          <p:cNvSpPr txBox="1"/>
          <p:nvPr/>
        </p:nvSpPr>
        <p:spPr>
          <a:xfrm>
            <a:off x="4831873" y="1241250"/>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7A8F5"/>
                </a:solidFill>
                <a:latin typeface="JetBrains Mono"/>
                <a:ea typeface="JetBrains Mono"/>
                <a:cs typeface="JetBrains Mono"/>
                <a:sym typeface="JetBrains Mono"/>
              </a:rPr>
              <a:t>Open mapped file &gt; Click the globe icon</a:t>
            </a:r>
            <a:endParaRPr b="1" sz="1100">
              <a:solidFill>
                <a:srgbClr val="57A8F5"/>
              </a:solidFill>
              <a:latin typeface="JetBrains Mono"/>
              <a:ea typeface="JetBrains Mono"/>
              <a:cs typeface="JetBrains Mono"/>
              <a:sym typeface="JetBrains Mono"/>
            </a:endParaRPr>
          </a:p>
        </p:txBody>
      </p:sp>
      <p:sp>
        <p:nvSpPr>
          <p:cNvPr id="315" name="Google Shape;315;p34"/>
          <p:cNvSpPr txBox="1"/>
          <p:nvPr/>
        </p:nvSpPr>
        <p:spPr>
          <a:xfrm>
            <a:off x="4744623" y="9077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8F9FA"/>
                </a:solidFill>
                <a:latin typeface="JetBrains Mono"/>
                <a:ea typeface="JetBrains Mono"/>
                <a:cs typeface="JetBrains Mono"/>
                <a:sym typeface="JetBrains Mono"/>
              </a:rPr>
              <a:t>With SimpleJ</a:t>
            </a:r>
            <a:endParaRPr b="1">
              <a:solidFill>
                <a:srgbClr val="F8F9FA"/>
              </a:solidFill>
              <a:latin typeface="JetBrains Mono"/>
              <a:ea typeface="JetBrains Mono"/>
              <a:cs typeface="JetBrains Mono"/>
              <a:sym typeface="JetBrains Mono"/>
            </a:endParaRPr>
          </a:p>
        </p:txBody>
      </p:sp>
      <p:pic>
        <p:nvPicPr>
          <p:cNvPr id="316" name="Google Shape;316;p34" title="browser-overlay.gif"/>
          <p:cNvPicPr preferRelativeResize="0"/>
          <p:nvPr/>
        </p:nvPicPr>
        <p:blipFill/>
        <p:spPr>
          <a:xfrm>
            <a:off x="4509150" y="1574725"/>
            <a:ext cx="4473448" cy="27871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320" name="Shape 320"/>
        <p:cNvGrpSpPr/>
        <p:nvPr/>
      </p:nvGrpSpPr>
      <p:grpSpPr>
        <a:xfrm>
          <a:off x="0" y="0"/>
          <a:ext cx="0" cy="0"/>
          <a:chOff x="0" y="0"/>
          <a:chExt cx="0" cy="0"/>
        </a:xfrm>
      </p:grpSpPr>
      <p:sp>
        <p:nvSpPr>
          <p:cNvPr id="321" name="Google Shape;321;p35"/>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grpSp>
        <p:nvGrpSpPr>
          <p:cNvPr id="322" name="Google Shape;322;p35"/>
          <p:cNvGrpSpPr/>
          <p:nvPr/>
        </p:nvGrpSpPr>
        <p:grpSpPr>
          <a:xfrm>
            <a:off x="520775" y="546150"/>
            <a:ext cx="8216399" cy="733500"/>
            <a:chOff x="606575" y="546150"/>
            <a:chExt cx="2434200" cy="733500"/>
          </a:xfrm>
        </p:grpSpPr>
        <p:sp>
          <p:nvSpPr>
            <p:cNvPr id="323" name="Google Shape;323;p35"/>
            <p:cNvSpPr/>
            <p:nvPr/>
          </p:nvSpPr>
          <p:spPr>
            <a:xfrm>
              <a:off x="606575" y="546150"/>
              <a:ext cx="2434200" cy="647700"/>
            </a:xfrm>
            <a:prstGeom prst="roundRect">
              <a:avLst>
                <a:gd fmla="val 16667"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35"/>
            <p:cNvSpPr txBox="1"/>
            <p:nvPr/>
          </p:nvSpPr>
          <p:spPr>
            <a:xfrm>
              <a:off x="612425" y="631950"/>
              <a:ext cx="24225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87DBB"/>
                  </a:solidFill>
                  <a:latin typeface="JetBrains Mono"/>
                  <a:ea typeface="JetBrains Mono"/>
                  <a:cs typeface="JetBrains Mono"/>
                  <a:sym typeface="JetBrains Mono"/>
                </a:rPr>
                <a:t>Goals: How did SimpleJ do?</a:t>
              </a:r>
              <a:endParaRPr sz="2200">
                <a:solidFill>
                  <a:srgbClr val="C87DBB"/>
                </a:solidFill>
                <a:latin typeface="JetBrains Mono"/>
                <a:ea typeface="JetBrains Mono"/>
                <a:cs typeface="JetBrains Mono"/>
                <a:sym typeface="JetBrains Mono"/>
              </a:endParaRPr>
            </a:p>
          </p:txBody>
        </p:sp>
      </p:grpSp>
      <p:sp>
        <p:nvSpPr>
          <p:cNvPr id="325" name="Google Shape;325;p35"/>
          <p:cNvSpPr txBox="1"/>
          <p:nvPr/>
        </p:nvSpPr>
        <p:spPr>
          <a:xfrm>
            <a:off x="520775" y="1795650"/>
            <a:ext cx="8388900" cy="25230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F8F9FA"/>
                </a:solidFill>
                <a:latin typeface="JetBrains Mono"/>
                <a:ea typeface="JetBrains Mono"/>
                <a:cs typeface="JetBrains Mono"/>
                <a:sym typeface="JetBrains Mono"/>
              </a:rPr>
              <a:t>- Improve the Developer Experience</a:t>
            </a:r>
            <a:endParaRPr sz="1500">
              <a:solidFill>
                <a:srgbClr val="F8F9FA"/>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Personalize development environments</a:t>
            </a:r>
            <a:endParaRPr sz="1500">
              <a:solidFill>
                <a:srgbClr val="F8F9FA"/>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Standardize best practices</a:t>
            </a:r>
            <a:endParaRPr sz="1500">
              <a:solidFill>
                <a:srgbClr val="F8F9FA"/>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Decrease context switching</a:t>
            </a:r>
            <a:endParaRPr sz="1500">
              <a:solidFill>
                <a:srgbClr val="F8F9FA"/>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Shorten feedback loops</a:t>
            </a:r>
            <a:endParaRPr sz="1500">
              <a:solidFill>
                <a:srgbClr val="F8F9FA"/>
              </a:solidFill>
              <a:latin typeface="JetBrains Mono"/>
              <a:ea typeface="JetBrains Mono"/>
              <a:cs typeface="JetBrains Mono"/>
              <a:sym typeface="JetBrains Mono"/>
            </a:endParaRPr>
          </a:p>
          <a:p>
            <a:pPr indent="0" lvl="0" marL="0" rtl="0" algn="l">
              <a:lnSpc>
                <a:spcPct val="120000"/>
              </a:lnSpc>
              <a:spcBef>
                <a:spcPts val="600"/>
              </a:spcBef>
              <a:spcAft>
                <a:spcPts val="600"/>
              </a:spcAft>
              <a:buNone/>
            </a:pPr>
            <a:r>
              <a:rPr lang="en" sz="1500">
                <a:solidFill>
                  <a:srgbClr val="F8F9FA"/>
                </a:solidFill>
                <a:latin typeface="JetBrains Mono"/>
                <a:ea typeface="JetBrains Mono"/>
                <a:cs typeface="JetBrains Mono"/>
                <a:sym typeface="JetBrains Mono"/>
              </a:rPr>
              <a:t>- Better support &amp; troubleshooting</a:t>
            </a:r>
            <a:endParaRPr sz="1500">
              <a:solidFill>
                <a:srgbClr val="F8F9FA"/>
              </a:solidFill>
              <a:latin typeface="JetBrains Mono"/>
              <a:ea typeface="JetBrains Mono"/>
              <a:cs typeface="JetBrains Mono"/>
              <a:sym typeface="JetBrains Mono"/>
            </a:endParaRPr>
          </a:p>
        </p:txBody>
      </p:sp>
      <p:pic>
        <p:nvPicPr>
          <p:cNvPr id="326" name="Google Shape;326;p35"/>
          <p:cNvPicPr preferRelativeResize="0"/>
          <p:nvPr/>
        </p:nvPicPr>
        <p:blipFill>
          <a:blip r:embed="rId3">
            <a:alphaModFix/>
          </a:blip>
          <a:stretch>
            <a:fillRect/>
          </a:stretch>
        </p:blipFill>
        <p:spPr>
          <a:xfrm>
            <a:off x="4560963" y="1853650"/>
            <a:ext cx="308525" cy="260600"/>
          </a:xfrm>
          <a:prstGeom prst="rect">
            <a:avLst/>
          </a:prstGeom>
          <a:noFill/>
          <a:ln>
            <a:noFill/>
          </a:ln>
        </p:spPr>
      </p:pic>
      <p:pic>
        <p:nvPicPr>
          <p:cNvPr id="327" name="Google Shape;327;p35"/>
          <p:cNvPicPr preferRelativeResize="0"/>
          <p:nvPr/>
        </p:nvPicPr>
        <p:blipFill>
          <a:blip r:embed="rId3">
            <a:alphaModFix/>
          </a:blip>
          <a:stretch>
            <a:fillRect/>
          </a:stretch>
        </p:blipFill>
        <p:spPr>
          <a:xfrm>
            <a:off x="5027463" y="2218050"/>
            <a:ext cx="308525" cy="260600"/>
          </a:xfrm>
          <a:prstGeom prst="rect">
            <a:avLst/>
          </a:prstGeom>
          <a:noFill/>
          <a:ln>
            <a:noFill/>
          </a:ln>
        </p:spPr>
      </p:pic>
      <p:pic>
        <p:nvPicPr>
          <p:cNvPr id="328" name="Google Shape;328;p35"/>
          <p:cNvPicPr preferRelativeResize="0"/>
          <p:nvPr/>
        </p:nvPicPr>
        <p:blipFill>
          <a:blip r:embed="rId3">
            <a:alphaModFix/>
          </a:blip>
          <a:stretch>
            <a:fillRect/>
          </a:stretch>
        </p:blipFill>
        <p:spPr>
          <a:xfrm>
            <a:off x="3899888" y="2571750"/>
            <a:ext cx="308525" cy="260600"/>
          </a:xfrm>
          <a:prstGeom prst="rect">
            <a:avLst/>
          </a:prstGeom>
          <a:noFill/>
          <a:ln>
            <a:noFill/>
          </a:ln>
        </p:spPr>
      </p:pic>
      <p:pic>
        <p:nvPicPr>
          <p:cNvPr id="329" name="Google Shape;329;p35"/>
          <p:cNvPicPr preferRelativeResize="0"/>
          <p:nvPr/>
        </p:nvPicPr>
        <p:blipFill>
          <a:blip r:embed="rId3">
            <a:alphaModFix/>
          </a:blip>
          <a:stretch>
            <a:fillRect/>
          </a:stretch>
        </p:blipFill>
        <p:spPr>
          <a:xfrm>
            <a:off x="3899888" y="2926850"/>
            <a:ext cx="308525" cy="260600"/>
          </a:xfrm>
          <a:prstGeom prst="rect">
            <a:avLst/>
          </a:prstGeom>
          <a:noFill/>
          <a:ln>
            <a:noFill/>
          </a:ln>
        </p:spPr>
      </p:pic>
      <p:pic>
        <p:nvPicPr>
          <p:cNvPr id="330" name="Google Shape;330;p35"/>
          <p:cNvPicPr preferRelativeResize="0"/>
          <p:nvPr/>
        </p:nvPicPr>
        <p:blipFill>
          <a:blip r:embed="rId3">
            <a:alphaModFix/>
          </a:blip>
          <a:stretch>
            <a:fillRect/>
          </a:stretch>
        </p:blipFill>
        <p:spPr>
          <a:xfrm>
            <a:off x="3395863" y="3264225"/>
            <a:ext cx="308525" cy="260600"/>
          </a:xfrm>
          <a:prstGeom prst="rect">
            <a:avLst/>
          </a:prstGeom>
          <a:noFill/>
          <a:ln>
            <a:noFill/>
          </a:ln>
        </p:spPr>
      </p:pic>
      <p:pic>
        <p:nvPicPr>
          <p:cNvPr id="331" name="Google Shape;331;p35"/>
          <p:cNvPicPr preferRelativeResize="0"/>
          <p:nvPr/>
        </p:nvPicPr>
        <p:blipFill>
          <a:blip r:embed="rId3">
            <a:alphaModFix/>
          </a:blip>
          <a:stretch>
            <a:fillRect/>
          </a:stretch>
        </p:blipFill>
        <p:spPr>
          <a:xfrm>
            <a:off x="4560963" y="3644350"/>
            <a:ext cx="308525" cy="260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335" name="Shape 335"/>
        <p:cNvGrpSpPr/>
        <p:nvPr/>
      </p:nvGrpSpPr>
      <p:grpSpPr>
        <a:xfrm>
          <a:off x="0" y="0"/>
          <a:ext cx="0" cy="0"/>
          <a:chOff x="0" y="0"/>
          <a:chExt cx="0" cy="0"/>
        </a:xfrm>
      </p:grpSpPr>
      <p:sp>
        <p:nvSpPr>
          <p:cNvPr id="336" name="Google Shape;336;p36"/>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337" name="Google Shape;337;p36"/>
          <p:cNvSpPr txBox="1"/>
          <p:nvPr/>
        </p:nvSpPr>
        <p:spPr>
          <a:xfrm>
            <a:off x="282600" y="2266500"/>
            <a:ext cx="8578800" cy="6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8F9FA"/>
                </a:solidFill>
                <a:latin typeface="JetBrains Mono"/>
                <a:ea typeface="JetBrains Mono"/>
                <a:cs typeface="JetBrains Mono"/>
                <a:sym typeface="JetBrains Mono"/>
              </a:rPr>
              <a:t>How do we build it?</a:t>
            </a:r>
            <a:endParaRPr sz="2200">
              <a:solidFill>
                <a:srgbClr val="F8F9FA"/>
              </a:solidFill>
              <a:latin typeface="JetBrains Mono"/>
              <a:ea typeface="JetBrains Mono"/>
              <a:cs typeface="JetBrains Mono"/>
              <a:sym typeface="JetBrains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341" name="Shape 341"/>
        <p:cNvGrpSpPr/>
        <p:nvPr/>
      </p:nvGrpSpPr>
      <p:grpSpPr>
        <a:xfrm>
          <a:off x="0" y="0"/>
          <a:ext cx="0" cy="0"/>
          <a:chOff x="0" y="0"/>
          <a:chExt cx="0" cy="0"/>
        </a:xfrm>
      </p:grpSpPr>
      <p:sp>
        <p:nvSpPr>
          <p:cNvPr id="342" name="Google Shape;342;p37"/>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343" name="Google Shape;343;p37"/>
          <p:cNvSpPr txBox="1"/>
          <p:nvPr/>
        </p:nvSpPr>
        <p:spPr>
          <a:xfrm>
            <a:off x="282600" y="2266500"/>
            <a:ext cx="8578800" cy="6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200">
              <a:solidFill>
                <a:srgbClr val="F8F9FA"/>
              </a:solidFill>
              <a:latin typeface="JetBrains Mono"/>
              <a:ea typeface="JetBrains Mono"/>
              <a:cs typeface="JetBrains Mono"/>
              <a:sym typeface="JetBrains Mono"/>
            </a:endParaRPr>
          </a:p>
        </p:txBody>
      </p:sp>
      <p:sp>
        <p:nvSpPr>
          <p:cNvPr id="344" name="Google Shape;344;p37"/>
          <p:cNvSpPr txBox="1"/>
          <p:nvPr/>
        </p:nvSpPr>
        <p:spPr>
          <a:xfrm>
            <a:off x="520775" y="1614225"/>
            <a:ext cx="8388900" cy="3021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6BB38A"/>
                </a:solidFill>
                <a:latin typeface="JetBrains Mono"/>
                <a:ea typeface="JetBrains Mono"/>
                <a:cs typeface="JetBrains Mono"/>
                <a:sym typeface="JetBrains Mono"/>
              </a:rPr>
              <a:t>Project Setup</a:t>
            </a:r>
            <a:endParaRPr sz="1500">
              <a:solidFill>
                <a:srgbClr val="6BB38A"/>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57A8F5"/>
                </a:solidFill>
                <a:latin typeface="JetBrains Mono"/>
                <a:ea typeface="JetBrains Mono"/>
                <a:cs typeface="JetBrains Mono"/>
                <a:sym typeface="JetBrains Mono"/>
              </a:rPr>
              <a:t>Project Structure</a:t>
            </a:r>
            <a:endParaRPr sz="1500">
              <a:solidFill>
                <a:srgbClr val="57A8F5"/>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CE8E6D"/>
                </a:solidFill>
                <a:latin typeface="JetBrains Mono"/>
                <a:ea typeface="JetBrains Mono"/>
                <a:cs typeface="JetBrains Mono"/>
                <a:sym typeface="JetBrains Mono"/>
              </a:rPr>
              <a:t>plugin.xml</a:t>
            </a:r>
            <a:endParaRPr sz="1500">
              <a:solidFill>
                <a:srgbClr val="CE8E6D"/>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C87DBB"/>
                </a:solidFill>
                <a:latin typeface="JetBrains Mono"/>
                <a:ea typeface="JetBrains Mono"/>
                <a:cs typeface="JetBrains Mono"/>
                <a:sym typeface="JetBrains Mono"/>
              </a:rPr>
              <a:t>Defining Actions</a:t>
            </a:r>
            <a:endParaRPr sz="1500">
              <a:solidFill>
                <a:srgbClr val="C87DBB"/>
              </a:solidFill>
              <a:latin typeface="JetBrains Mono"/>
              <a:ea typeface="JetBrains Mono"/>
              <a:cs typeface="JetBrains Mono"/>
              <a:sym typeface="JetBrains Mono"/>
            </a:endParaRPr>
          </a:p>
          <a:p>
            <a:pPr indent="0" lvl="0" marL="0" rtl="0" algn="l">
              <a:lnSpc>
                <a:spcPct val="120000"/>
              </a:lnSpc>
              <a:spcBef>
                <a:spcPts val="600"/>
              </a:spcBef>
              <a:spcAft>
                <a:spcPts val="0"/>
              </a:spcAft>
              <a:buClr>
                <a:schemeClr val="dk1"/>
              </a:buClr>
              <a:buSzPts val="1100"/>
              <a:buFont typeface="Arial"/>
              <a:buNone/>
            </a:pPr>
            <a:r>
              <a:rPr lang="en" sz="1500">
                <a:solidFill>
                  <a:srgbClr val="F8F9FA"/>
                </a:solidFill>
                <a:latin typeface="JetBrains Mono"/>
                <a:ea typeface="JetBrains Mono"/>
                <a:cs typeface="JetBrains Mono"/>
                <a:sym typeface="JetBrains Mono"/>
              </a:rPr>
              <a:t>- </a:t>
            </a:r>
            <a:r>
              <a:rPr lang="en" sz="1500">
                <a:solidFill>
                  <a:srgbClr val="56C1D6"/>
                </a:solidFill>
                <a:latin typeface="JetBrains Mono"/>
                <a:ea typeface="JetBrains Mono"/>
                <a:cs typeface="JetBrains Mono"/>
                <a:sym typeface="JetBrains Mono"/>
              </a:rPr>
              <a:t>Visualizing Changes</a:t>
            </a:r>
            <a:endParaRPr sz="1500">
              <a:solidFill>
                <a:srgbClr val="56C1D6"/>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188038"/>
                </a:solidFill>
                <a:latin typeface="JetBrains Mono"/>
                <a:ea typeface="JetBrains Mono"/>
                <a:cs typeface="JetBrains Mono"/>
                <a:sym typeface="JetBrains Mono"/>
              </a:rPr>
              <a:t>Prompting a Dialog</a:t>
            </a:r>
            <a:endParaRPr sz="1500">
              <a:solidFill>
                <a:srgbClr val="188038"/>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CE8E6D"/>
                </a:solidFill>
                <a:latin typeface="JetBrains Mono"/>
                <a:ea typeface="JetBrains Mono"/>
                <a:cs typeface="JetBrains Mono"/>
                <a:sym typeface="JetBrains Mono"/>
              </a:rPr>
              <a:t>File Writing</a:t>
            </a:r>
            <a:endParaRPr sz="1500">
              <a:solidFill>
                <a:srgbClr val="CE8E6D"/>
              </a:solidFill>
              <a:latin typeface="JetBrains Mono"/>
              <a:ea typeface="JetBrains Mono"/>
              <a:cs typeface="JetBrains Mono"/>
              <a:sym typeface="JetBrains Mono"/>
            </a:endParaRPr>
          </a:p>
          <a:p>
            <a:pPr indent="0" lvl="0" marL="0" rtl="0" algn="l">
              <a:lnSpc>
                <a:spcPct val="120000"/>
              </a:lnSpc>
              <a:spcBef>
                <a:spcPts val="600"/>
              </a:spcBef>
              <a:spcAft>
                <a:spcPts val="600"/>
              </a:spcAft>
              <a:buNone/>
            </a:pPr>
            <a:r>
              <a:rPr lang="en" sz="1500">
                <a:solidFill>
                  <a:srgbClr val="F8F9FA"/>
                </a:solidFill>
                <a:latin typeface="JetBrains Mono"/>
                <a:ea typeface="JetBrains Mono"/>
                <a:cs typeface="JetBrains Mono"/>
                <a:sym typeface="JetBrains Mono"/>
              </a:rPr>
              <a:t>- </a:t>
            </a:r>
            <a:r>
              <a:rPr lang="en" sz="1500">
                <a:solidFill>
                  <a:srgbClr val="C87DBB"/>
                </a:solidFill>
                <a:latin typeface="JetBrains Mono"/>
                <a:ea typeface="JetBrains Mono"/>
                <a:cs typeface="JetBrains Mono"/>
                <a:sym typeface="JetBrains Mono"/>
              </a:rPr>
              <a:t>Plugin Distribution</a:t>
            </a:r>
            <a:endParaRPr sz="1500">
              <a:solidFill>
                <a:srgbClr val="B3AE60"/>
              </a:solidFill>
              <a:latin typeface="JetBrains Mono"/>
              <a:ea typeface="JetBrains Mono"/>
              <a:cs typeface="JetBrains Mono"/>
              <a:sym typeface="JetBrains Mono"/>
            </a:endParaRPr>
          </a:p>
        </p:txBody>
      </p:sp>
      <p:grpSp>
        <p:nvGrpSpPr>
          <p:cNvPr id="345" name="Google Shape;345;p37"/>
          <p:cNvGrpSpPr/>
          <p:nvPr/>
        </p:nvGrpSpPr>
        <p:grpSpPr>
          <a:xfrm>
            <a:off x="520775" y="546150"/>
            <a:ext cx="8216399" cy="733500"/>
            <a:chOff x="606575" y="546150"/>
            <a:chExt cx="2434200" cy="733500"/>
          </a:xfrm>
        </p:grpSpPr>
        <p:sp>
          <p:nvSpPr>
            <p:cNvPr id="346" name="Google Shape;346;p37"/>
            <p:cNvSpPr/>
            <p:nvPr/>
          </p:nvSpPr>
          <p:spPr>
            <a:xfrm>
              <a:off x="606575" y="546150"/>
              <a:ext cx="2434200" cy="647700"/>
            </a:xfrm>
            <a:prstGeom prst="roundRect">
              <a:avLst>
                <a:gd fmla="val 16667" name="adj"/>
              </a:avLst>
            </a:prstGeom>
            <a:noFill/>
            <a:ln cap="flat" cmpd="sng" w="9525">
              <a:solidFill>
                <a:srgbClr val="F8F9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37"/>
            <p:cNvSpPr txBox="1"/>
            <p:nvPr/>
          </p:nvSpPr>
          <p:spPr>
            <a:xfrm>
              <a:off x="612425" y="631950"/>
              <a:ext cx="24225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8F9FA"/>
                  </a:solidFill>
                  <a:latin typeface="JetBrains Mono"/>
                  <a:ea typeface="JetBrains Mono"/>
                  <a:cs typeface="JetBrains Mono"/>
                  <a:sym typeface="JetBrains Mono"/>
                </a:rPr>
                <a:t>IntelliJ IDE Plugin Basics</a:t>
              </a:r>
              <a:endParaRPr sz="2200">
                <a:solidFill>
                  <a:srgbClr val="F8F9FA"/>
                </a:solidFill>
                <a:latin typeface="JetBrains Mono"/>
                <a:ea typeface="JetBrains Mono"/>
                <a:cs typeface="JetBrains Mono"/>
                <a:sym typeface="JetBrains Mon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351" name="Shape 351"/>
        <p:cNvGrpSpPr/>
        <p:nvPr/>
      </p:nvGrpSpPr>
      <p:grpSpPr>
        <a:xfrm>
          <a:off x="0" y="0"/>
          <a:ext cx="0" cy="0"/>
          <a:chOff x="0" y="0"/>
          <a:chExt cx="0" cy="0"/>
        </a:xfrm>
      </p:grpSpPr>
      <p:sp>
        <p:nvSpPr>
          <p:cNvPr id="352" name="Google Shape;352;p38"/>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353" name="Google Shape;353;p38"/>
          <p:cNvSpPr txBox="1"/>
          <p:nvPr/>
        </p:nvSpPr>
        <p:spPr>
          <a:xfrm>
            <a:off x="282600" y="2266500"/>
            <a:ext cx="8578800" cy="6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200">
              <a:solidFill>
                <a:srgbClr val="F8F9FA"/>
              </a:solidFill>
              <a:latin typeface="JetBrains Mono"/>
              <a:ea typeface="JetBrains Mono"/>
              <a:cs typeface="JetBrains Mono"/>
              <a:sym typeface="JetBrains Mono"/>
            </a:endParaRPr>
          </a:p>
        </p:txBody>
      </p:sp>
      <p:sp>
        <p:nvSpPr>
          <p:cNvPr id="354" name="Google Shape;354;p38"/>
          <p:cNvSpPr txBox="1"/>
          <p:nvPr/>
        </p:nvSpPr>
        <p:spPr>
          <a:xfrm>
            <a:off x="520775" y="1614225"/>
            <a:ext cx="8388900" cy="3021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6BB38A"/>
                </a:solidFill>
                <a:latin typeface="JetBrains Mono"/>
                <a:ea typeface="JetBrains Mono"/>
                <a:cs typeface="JetBrains Mono"/>
                <a:sym typeface="JetBrains Mono"/>
              </a:rPr>
              <a:t>Project Setup</a:t>
            </a:r>
            <a:endParaRPr sz="1500">
              <a:solidFill>
                <a:srgbClr val="6BB38A"/>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57A8F5"/>
                </a:solidFill>
                <a:latin typeface="JetBrains Mono"/>
                <a:ea typeface="JetBrains Mono"/>
                <a:cs typeface="JetBrains Mono"/>
                <a:sym typeface="JetBrains Mono"/>
              </a:rPr>
              <a:t>Project Structure</a:t>
            </a:r>
            <a:endParaRPr sz="1500">
              <a:solidFill>
                <a:srgbClr val="57A8F5"/>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CE8E6D"/>
                </a:solidFill>
                <a:latin typeface="JetBrains Mono"/>
                <a:ea typeface="JetBrains Mono"/>
                <a:cs typeface="JetBrains Mono"/>
                <a:sym typeface="JetBrains Mono"/>
              </a:rPr>
              <a:t>plugin.xml</a:t>
            </a:r>
            <a:endParaRPr sz="1500">
              <a:solidFill>
                <a:srgbClr val="CE8E6D"/>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C87DBB"/>
                </a:solidFill>
                <a:latin typeface="JetBrains Mono"/>
                <a:ea typeface="JetBrains Mono"/>
                <a:cs typeface="JetBrains Mono"/>
                <a:sym typeface="JetBrains Mono"/>
              </a:rPr>
              <a:t>Defining Actions</a:t>
            </a:r>
            <a:endParaRPr sz="1500">
              <a:solidFill>
                <a:srgbClr val="C87DBB"/>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188038"/>
                </a:solidFill>
                <a:latin typeface="JetBrains Mono"/>
                <a:ea typeface="JetBrains Mono"/>
                <a:cs typeface="JetBrains Mono"/>
                <a:sym typeface="JetBrains Mono"/>
              </a:rPr>
              <a:t>Prompting a Dialog</a:t>
            </a:r>
            <a:endParaRPr sz="1500">
              <a:solidFill>
                <a:srgbClr val="188038"/>
              </a:solidFill>
              <a:latin typeface="JetBrains Mono"/>
              <a:ea typeface="JetBrains Mono"/>
              <a:cs typeface="JetBrains Mono"/>
              <a:sym typeface="JetBrains Mono"/>
            </a:endParaRPr>
          </a:p>
          <a:p>
            <a:pPr indent="0" lvl="0" marL="0" rtl="0" algn="l">
              <a:lnSpc>
                <a:spcPct val="120000"/>
              </a:lnSpc>
              <a:spcBef>
                <a:spcPts val="600"/>
              </a:spcBef>
              <a:spcAft>
                <a:spcPts val="0"/>
              </a:spcAft>
              <a:buNone/>
            </a:pPr>
            <a:r>
              <a:rPr lang="en" sz="1500">
                <a:solidFill>
                  <a:srgbClr val="F8F9FA"/>
                </a:solidFill>
                <a:latin typeface="JetBrains Mono"/>
                <a:ea typeface="JetBrains Mono"/>
                <a:cs typeface="JetBrains Mono"/>
                <a:sym typeface="JetBrains Mono"/>
              </a:rPr>
              <a:t>- </a:t>
            </a:r>
            <a:r>
              <a:rPr lang="en" sz="1500">
                <a:solidFill>
                  <a:srgbClr val="CE8E6D"/>
                </a:solidFill>
                <a:latin typeface="JetBrains Mono"/>
                <a:ea typeface="JetBrains Mono"/>
                <a:cs typeface="JetBrains Mono"/>
                <a:sym typeface="JetBrains Mono"/>
              </a:rPr>
              <a:t>File Writing</a:t>
            </a:r>
            <a:endParaRPr sz="1500">
              <a:solidFill>
                <a:srgbClr val="CE8E6D"/>
              </a:solidFill>
              <a:latin typeface="JetBrains Mono"/>
              <a:ea typeface="JetBrains Mono"/>
              <a:cs typeface="JetBrains Mono"/>
              <a:sym typeface="JetBrains Mono"/>
            </a:endParaRPr>
          </a:p>
          <a:p>
            <a:pPr indent="0" lvl="0" marL="0" rtl="0" algn="l">
              <a:lnSpc>
                <a:spcPct val="120000"/>
              </a:lnSpc>
              <a:spcBef>
                <a:spcPts val="600"/>
              </a:spcBef>
              <a:spcAft>
                <a:spcPts val="600"/>
              </a:spcAft>
              <a:buNone/>
            </a:pPr>
            <a:r>
              <a:rPr lang="en" sz="1500">
                <a:solidFill>
                  <a:srgbClr val="F8F9FA"/>
                </a:solidFill>
                <a:latin typeface="JetBrains Mono"/>
                <a:ea typeface="JetBrains Mono"/>
                <a:cs typeface="JetBrains Mono"/>
                <a:sym typeface="JetBrains Mono"/>
              </a:rPr>
              <a:t>- </a:t>
            </a:r>
            <a:r>
              <a:rPr lang="en" sz="1500">
                <a:solidFill>
                  <a:srgbClr val="C87DBB"/>
                </a:solidFill>
                <a:latin typeface="JetBrains Mono"/>
                <a:ea typeface="JetBrains Mono"/>
                <a:cs typeface="JetBrains Mono"/>
                <a:sym typeface="JetBrains Mono"/>
              </a:rPr>
              <a:t>Plugin Distribution</a:t>
            </a:r>
            <a:endParaRPr sz="1500">
              <a:solidFill>
                <a:srgbClr val="B3AE60"/>
              </a:solidFill>
              <a:latin typeface="JetBrains Mono"/>
              <a:ea typeface="JetBrains Mono"/>
              <a:cs typeface="JetBrains Mono"/>
              <a:sym typeface="JetBrains Mono"/>
            </a:endParaRPr>
          </a:p>
        </p:txBody>
      </p:sp>
      <p:grpSp>
        <p:nvGrpSpPr>
          <p:cNvPr id="355" name="Google Shape;355;p38"/>
          <p:cNvGrpSpPr/>
          <p:nvPr/>
        </p:nvGrpSpPr>
        <p:grpSpPr>
          <a:xfrm>
            <a:off x="520775" y="546150"/>
            <a:ext cx="8216399" cy="733500"/>
            <a:chOff x="606575" y="546150"/>
            <a:chExt cx="2434200" cy="733500"/>
          </a:xfrm>
        </p:grpSpPr>
        <p:sp>
          <p:nvSpPr>
            <p:cNvPr id="356" name="Google Shape;356;p38"/>
            <p:cNvSpPr/>
            <p:nvPr/>
          </p:nvSpPr>
          <p:spPr>
            <a:xfrm>
              <a:off x="606575" y="546150"/>
              <a:ext cx="2434200" cy="647700"/>
            </a:xfrm>
            <a:prstGeom prst="roundRect">
              <a:avLst>
                <a:gd fmla="val 16667" name="adj"/>
              </a:avLst>
            </a:prstGeom>
            <a:noFill/>
            <a:ln cap="flat" cmpd="sng" w="9525">
              <a:solidFill>
                <a:srgbClr val="F8F9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38"/>
            <p:cNvSpPr txBox="1"/>
            <p:nvPr/>
          </p:nvSpPr>
          <p:spPr>
            <a:xfrm>
              <a:off x="612425" y="631950"/>
              <a:ext cx="24225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8F9FA"/>
                  </a:solidFill>
                  <a:latin typeface="JetBrains Mono"/>
                  <a:ea typeface="JetBrains Mono"/>
                  <a:cs typeface="JetBrains Mono"/>
                  <a:sym typeface="JetBrains Mono"/>
                </a:rPr>
                <a:t>IntelliJ IDE Plugin Basics</a:t>
              </a:r>
              <a:endParaRPr sz="2200">
                <a:solidFill>
                  <a:srgbClr val="F8F9FA"/>
                </a:solidFill>
                <a:latin typeface="JetBrains Mono"/>
                <a:ea typeface="JetBrains Mono"/>
                <a:cs typeface="JetBrains Mono"/>
                <a:sym typeface="JetBrains Mono"/>
              </a:endParaRPr>
            </a:p>
          </p:txBody>
        </p:sp>
      </p:grpSp>
      <p:sp>
        <p:nvSpPr>
          <p:cNvPr id="358" name="Google Shape;358;p38"/>
          <p:cNvSpPr/>
          <p:nvPr/>
        </p:nvSpPr>
        <p:spPr>
          <a:xfrm>
            <a:off x="156275" y="106050"/>
            <a:ext cx="8945400" cy="4931400"/>
          </a:xfrm>
          <a:prstGeom prst="rect">
            <a:avLst/>
          </a:prstGeom>
          <a:solidFill>
            <a:srgbClr val="1E1F21">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38"/>
          <p:cNvSpPr/>
          <p:nvPr/>
        </p:nvSpPr>
        <p:spPr>
          <a:xfrm>
            <a:off x="3039750" y="1583575"/>
            <a:ext cx="3064500" cy="1410300"/>
          </a:xfrm>
          <a:prstGeom prst="roundRect">
            <a:avLst>
              <a:gd fmla="val 5531" name="adj"/>
            </a:avLst>
          </a:prstGeom>
          <a:solidFill>
            <a:srgbClr val="1E1F21"/>
          </a:solidFill>
          <a:ln cap="flat" cmpd="sng" w="9525">
            <a:solidFill>
              <a:srgbClr val="F8F9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38"/>
          <p:cNvSpPr txBox="1"/>
          <p:nvPr/>
        </p:nvSpPr>
        <p:spPr>
          <a:xfrm>
            <a:off x="3120450" y="1651375"/>
            <a:ext cx="2904900" cy="12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8F9FA"/>
                </a:solidFill>
                <a:latin typeface="JetBrains Mono"/>
                <a:ea typeface="JetBrains Mono"/>
                <a:cs typeface="JetBrains Mono"/>
                <a:sym typeface="JetBrains Mono"/>
              </a:rPr>
              <a:t>Note: I am not going to cover integration w/Settings or IDE Plugin Testing</a:t>
            </a:r>
            <a:endParaRPr sz="1700">
              <a:solidFill>
                <a:srgbClr val="F8F9FA"/>
              </a:solidFill>
              <a:latin typeface="JetBrains Mono"/>
              <a:ea typeface="JetBrains Mono"/>
              <a:cs typeface="JetBrains Mono"/>
              <a:sym typeface="JetBrains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364" name="Shape 364"/>
        <p:cNvGrpSpPr/>
        <p:nvPr/>
      </p:nvGrpSpPr>
      <p:grpSpPr>
        <a:xfrm>
          <a:off x="0" y="0"/>
          <a:ext cx="0" cy="0"/>
          <a:chOff x="0" y="0"/>
          <a:chExt cx="0" cy="0"/>
        </a:xfrm>
      </p:grpSpPr>
      <p:sp>
        <p:nvSpPr>
          <p:cNvPr id="365" name="Google Shape;365;p39"/>
          <p:cNvSpPr/>
          <p:nvPr/>
        </p:nvSpPr>
        <p:spPr>
          <a:xfrm>
            <a:off x="5667250" y="3932325"/>
            <a:ext cx="2198100" cy="7692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9"/>
          <p:cNvSpPr txBox="1"/>
          <p:nvPr/>
        </p:nvSpPr>
        <p:spPr>
          <a:xfrm>
            <a:off x="5688180" y="3942525"/>
            <a:ext cx="2156100" cy="7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C87DBB"/>
                </a:solidFill>
                <a:latin typeface="JetBrains Mono"/>
                <a:ea typeface="JetBrains Mono"/>
                <a:cs typeface="JetBrains Mono"/>
                <a:sym typeface="JetBrains Mono"/>
              </a:rPr>
              <a:t>Create a New Project</a:t>
            </a:r>
            <a:endParaRPr sz="2000">
              <a:solidFill>
                <a:srgbClr val="C87DBB"/>
              </a:solidFill>
              <a:latin typeface="JetBrains Mono"/>
              <a:ea typeface="JetBrains Mono"/>
              <a:cs typeface="JetBrains Mono"/>
              <a:sym typeface="JetBrains Mono"/>
            </a:endParaRPr>
          </a:p>
        </p:txBody>
      </p:sp>
      <p:sp>
        <p:nvSpPr>
          <p:cNvPr id="367" name="Google Shape;367;p39"/>
          <p:cNvSpPr/>
          <p:nvPr/>
        </p:nvSpPr>
        <p:spPr>
          <a:xfrm>
            <a:off x="1186613" y="3915325"/>
            <a:ext cx="2841300" cy="7692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39"/>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369" name="Google Shape;369;p39"/>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6BB38A"/>
                </a:solidFill>
                <a:latin typeface="JetBrains Mono"/>
                <a:ea typeface="JetBrains Mono"/>
                <a:cs typeface="JetBrains Mono"/>
                <a:sym typeface="JetBrains Mono"/>
              </a:rPr>
              <a:t>Project Setup</a:t>
            </a:r>
            <a:endParaRPr sz="2200">
              <a:solidFill>
                <a:srgbClr val="6BB38A"/>
              </a:solidFill>
              <a:latin typeface="JetBrains Mono"/>
              <a:ea typeface="JetBrains Mono"/>
              <a:cs typeface="JetBrains Mono"/>
              <a:sym typeface="JetBrains Mono"/>
            </a:endParaRPr>
          </a:p>
        </p:txBody>
      </p:sp>
      <p:sp>
        <p:nvSpPr>
          <p:cNvPr id="370" name="Google Shape;370;p39"/>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pic>
        <p:nvPicPr>
          <p:cNvPr id="371" name="Google Shape;371;p39" title="Screenshot 2025-06-19 at 11.01.31 AM.png"/>
          <p:cNvPicPr preferRelativeResize="0"/>
          <p:nvPr/>
        </p:nvPicPr>
        <p:blipFill>
          <a:blip r:embed="rId3">
            <a:alphaModFix/>
          </a:blip>
          <a:stretch>
            <a:fillRect/>
          </a:stretch>
        </p:blipFill>
        <p:spPr>
          <a:xfrm>
            <a:off x="613825" y="858338"/>
            <a:ext cx="3986875" cy="3198951"/>
          </a:xfrm>
          <a:prstGeom prst="rect">
            <a:avLst/>
          </a:prstGeom>
          <a:noFill/>
          <a:ln>
            <a:noFill/>
          </a:ln>
        </p:spPr>
      </p:pic>
      <p:pic>
        <p:nvPicPr>
          <p:cNvPr id="372" name="Google Shape;372;p39" title="Screenshot 2025-06-19 at 11.09.43 AM.png"/>
          <p:cNvPicPr preferRelativeResize="0"/>
          <p:nvPr/>
        </p:nvPicPr>
        <p:blipFill>
          <a:blip r:embed="rId4">
            <a:alphaModFix/>
          </a:blip>
          <a:stretch>
            <a:fillRect/>
          </a:stretch>
        </p:blipFill>
        <p:spPr>
          <a:xfrm>
            <a:off x="5002425" y="873650"/>
            <a:ext cx="3527748" cy="3198952"/>
          </a:xfrm>
          <a:prstGeom prst="rect">
            <a:avLst/>
          </a:prstGeom>
          <a:noFill/>
          <a:ln>
            <a:noFill/>
          </a:ln>
        </p:spPr>
      </p:pic>
      <p:sp>
        <p:nvSpPr>
          <p:cNvPr id="373" name="Google Shape;373;p39"/>
          <p:cNvSpPr txBox="1"/>
          <p:nvPr/>
        </p:nvSpPr>
        <p:spPr>
          <a:xfrm>
            <a:off x="1213666" y="3942525"/>
            <a:ext cx="2787000" cy="7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57A8F5"/>
                </a:solidFill>
                <a:latin typeface="JetBrains Mono"/>
                <a:ea typeface="JetBrains Mono"/>
                <a:cs typeface="JetBrains Mono"/>
                <a:sym typeface="JetBrains Mono"/>
              </a:rPr>
              <a:t>Install the Plugin DevKit</a:t>
            </a:r>
            <a:endParaRPr sz="2000">
              <a:solidFill>
                <a:srgbClr val="57A8F5"/>
              </a:solidFill>
              <a:latin typeface="JetBrains Mono"/>
              <a:ea typeface="JetBrains Mono"/>
              <a:cs typeface="JetBrains Mono"/>
              <a:sym typeface="JetBrains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377" name="Shape 377"/>
        <p:cNvGrpSpPr/>
        <p:nvPr/>
      </p:nvGrpSpPr>
      <p:grpSpPr>
        <a:xfrm>
          <a:off x="0" y="0"/>
          <a:ext cx="0" cy="0"/>
          <a:chOff x="0" y="0"/>
          <a:chExt cx="0" cy="0"/>
        </a:xfrm>
      </p:grpSpPr>
      <p:sp>
        <p:nvSpPr>
          <p:cNvPr id="378" name="Google Shape;378;p40"/>
          <p:cNvSpPr/>
          <p:nvPr/>
        </p:nvSpPr>
        <p:spPr>
          <a:xfrm>
            <a:off x="5667250" y="3932325"/>
            <a:ext cx="2198100" cy="7692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40"/>
          <p:cNvSpPr txBox="1"/>
          <p:nvPr/>
        </p:nvSpPr>
        <p:spPr>
          <a:xfrm>
            <a:off x="5688180" y="3942525"/>
            <a:ext cx="2156100" cy="7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C87DBB"/>
                </a:solidFill>
                <a:latin typeface="JetBrains Mono"/>
                <a:ea typeface="JetBrains Mono"/>
                <a:cs typeface="JetBrains Mono"/>
                <a:sym typeface="JetBrains Mono"/>
              </a:rPr>
              <a:t>Create a New Project</a:t>
            </a:r>
            <a:endParaRPr sz="2000">
              <a:solidFill>
                <a:srgbClr val="C87DBB"/>
              </a:solidFill>
              <a:latin typeface="JetBrains Mono"/>
              <a:ea typeface="JetBrains Mono"/>
              <a:cs typeface="JetBrains Mono"/>
              <a:sym typeface="JetBrains Mono"/>
            </a:endParaRPr>
          </a:p>
        </p:txBody>
      </p:sp>
      <p:sp>
        <p:nvSpPr>
          <p:cNvPr id="380" name="Google Shape;380;p40"/>
          <p:cNvSpPr/>
          <p:nvPr/>
        </p:nvSpPr>
        <p:spPr>
          <a:xfrm>
            <a:off x="1186613" y="3915325"/>
            <a:ext cx="2841300" cy="7692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40"/>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382" name="Google Shape;382;p40"/>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6BB38A"/>
                </a:solidFill>
                <a:latin typeface="JetBrains Mono"/>
                <a:ea typeface="JetBrains Mono"/>
                <a:cs typeface="JetBrains Mono"/>
                <a:sym typeface="JetBrains Mono"/>
              </a:rPr>
              <a:t>Project Setup</a:t>
            </a:r>
            <a:endParaRPr sz="2200">
              <a:solidFill>
                <a:srgbClr val="6BB38A"/>
              </a:solidFill>
              <a:latin typeface="JetBrains Mono"/>
              <a:ea typeface="JetBrains Mono"/>
              <a:cs typeface="JetBrains Mono"/>
              <a:sym typeface="JetBrains Mono"/>
            </a:endParaRPr>
          </a:p>
        </p:txBody>
      </p:sp>
      <p:sp>
        <p:nvSpPr>
          <p:cNvPr id="383" name="Google Shape;383;p40"/>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pic>
        <p:nvPicPr>
          <p:cNvPr id="384" name="Google Shape;384;p40" title="Screenshot 2025-06-19 at 11.01.31 AM.png"/>
          <p:cNvPicPr preferRelativeResize="0"/>
          <p:nvPr/>
        </p:nvPicPr>
        <p:blipFill>
          <a:blip r:embed="rId3">
            <a:alphaModFix/>
          </a:blip>
          <a:stretch>
            <a:fillRect/>
          </a:stretch>
        </p:blipFill>
        <p:spPr>
          <a:xfrm>
            <a:off x="613825" y="858338"/>
            <a:ext cx="3986875" cy="3198951"/>
          </a:xfrm>
          <a:prstGeom prst="rect">
            <a:avLst/>
          </a:prstGeom>
          <a:noFill/>
          <a:ln>
            <a:noFill/>
          </a:ln>
        </p:spPr>
      </p:pic>
      <p:pic>
        <p:nvPicPr>
          <p:cNvPr id="385" name="Google Shape;385;p40" title="Screenshot 2025-06-19 at 11.09.43 AM.png"/>
          <p:cNvPicPr preferRelativeResize="0"/>
          <p:nvPr/>
        </p:nvPicPr>
        <p:blipFill>
          <a:blip r:embed="rId4">
            <a:alphaModFix/>
          </a:blip>
          <a:stretch>
            <a:fillRect/>
          </a:stretch>
        </p:blipFill>
        <p:spPr>
          <a:xfrm>
            <a:off x="5002425" y="873650"/>
            <a:ext cx="3527748" cy="3198952"/>
          </a:xfrm>
          <a:prstGeom prst="rect">
            <a:avLst/>
          </a:prstGeom>
          <a:noFill/>
          <a:ln>
            <a:noFill/>
          </a:ln>
        </p:spPr>
      </p:pic>
      <p:sp>
        <p:nvSpPr>
          <p:cNvPr id="386" name="Google Shape;386;p40"/>
          <p:cNvSpPr txBox="1"/>
          <p:nvPr/>
        </p:nvSpPr>
        <p:spPr>
          <a:xfrm>
            <a:off x="1213666" y="3942525"/>
            <a:ext cx="2787000" cy="7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57A8F5"/>
                </a:solidFill>
                <a:latin typeface="JetBrains Mono"/>
                <a:ea typeface="JetBrains Mono"/>
                <a:cs typeface="JetBrains Mono"/>
                <a:sym typeface="JetBrains Mono"/>
              </a:rPr>
              <a:t>Install the Plugin DevKit</a:t>
            </a:r>
            <a:endParaRPr sz="2000">
              <a:solidFill>
                <a:srgbClr val="57A8F5"/>
              </a:solidFill>
              <a:latin typeface="JetBrains Mono"/>
              <a:ea typeface="JetBrains Mono"/>
              <a:cs typeface="JetBrains Mono"/>
              <a:sym typeface="JetBrains Mono"/>
            </a:endParaRPr>
          </a:p>
        </p:txBody>
      </p:sp>
      <p:sp>
        <p:nvSpPr>
          <p:cNvPr id="387" name="Google Shape;387;p40"/>
          <p:cNvSpPr/>
          <p:nvPr/>
        </p:nvSpPr>
        <p:spPr>
          <a:xfrm>
            <a:off x="119250" y="131600"/>
            <a:ext cx="8945400" cy="4931400"/>
          </a:xfrm>
          <a:prstGeom prst="rect">
            <a:avLst/>
          </a:prstGeom>
          <a:solidFill>
            <a:srgbClr val="1E1F21">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8" name="Google Shape;388;p40" title="Screenshot 2025-06-19 at 11.23.02 AM.png"/>
          <p:cNvPicPr preferRelativeResize="0"/>
          <p:nvPr/>
        </p:nvPicPr>
        <p:blipFill>
          <a:blip r:embed="rId5">
            <a:alphaModFix/>
          </a:blip>
          <a:stretch>
            <a:fillRect/>
          </a:stretch>
        </p:blipFill>
        <p:spPr>
          <a:xfrm>
            <a:off x="3121650" y="1633363"/>
            <a:ext cx="3692750" cy="1876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392" name="Shape 392"/>
        <p:cNvGrpSpPr/>
        <p:nvPr/>
      </p:nvGrpSpPr>
      <p:grpSpPr>
        <a:xfrm>
          <a:off x="0" y="0"/>
          <a:ext cx="0" cy="0"/>
          <a:chOff x="0" y="0"/>
          <a:chExt cx="0" cy="0"/>
        </a:xfrm>
      </p:grpSpPr>
      <p:sp>
        <p:nvSpPr>
          <p:cNvPr id="393" name="Google Shape;393;p41"/>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394" name="Google Shape;394;p41"/>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Project Structure</a:t>
            </a:r>
            <a:endParaRPr sz="2200">
              <a:solidFill>
                <a:srgbClr val="57A8F5"/>
              </a:solidFill>
              <a:latin typeface="JetBrains Mono"/>
              <a:ea typeface="JetBrains Mono"/>
              <a:cs typeface="JetBrains Mono"/>
              <a:sym typeface="JetBrains Mono"/>
            </a:endParaRPr>
          </a:p>
        </p:txBody>
      </p:sp>
      <p:sp>
        <p:nvSpPr>
          <p:cNvPr id="395" name="Google Shape;395;p41"/>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396" name="Google Shape;396;p41"/>
          <p:cNvSpPr txBox="1"/>
          <p:nvPr/>
        </p:nvSpPr>
        <p:spPr>
          <a:xfrm>
            <a:off x="269150" y="858350"/>
            <a:ext cx="8388900" cy="41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.github/                GitHub Actions workflows and Dependabot configuration files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.run/                   Predefined Run/Debug Configurations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build/                  Output build directory</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gradle</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 wrapper/            Gradle Wrapper</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 libs.versions.toml  Gradle version catalog</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src                     Plugin sources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 main</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   ├── kotlin/         Kotlin production sources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   └── resources/      Resources - plugin.xml, icons, messages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 test</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 kotlin/         Kotlin test sources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 testData/       Test data used by tests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.gitignore              Git ignoring rules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build.gradle.kts        Gradle configuration</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CHANGELOG.md            Full change history</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gradle.properties       Gradle configuration properties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gradlew                 *nix Gradle Wrapper script</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gradlew.bat             Windows Gradle Wrapper script</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LICENSE                 License, MIT by default</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qodana.yml              Qodana configuration file</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README.md               README</a:t>
            </a:r>
            <a:endParaRPr sz="1100">
              <a:solidFill>
                <a:srgbClr val="F0F6FC"/>
              </a:solidFill>
              <a:latin typeface="JetBrains Mono"/>
              <a:ea typeface="JetBrains Mono"/>
              <a:cs typeface="JetBrains Mono"/>
              <a:sym typeface="JetBrains Mono"/>
            </a:endParaRPr>
          </a:p>
          <a:p>
            <a:pPr indent="0" lvl="0" marL="0" marR="152400" rtl="0" algn="l">
              <a:lnSpc>
                <a:spcPct val="145000"/>
              </a:lnSpc>
              <a:spcBef>
                <a:spcPts val="0"/>
              </a:spcBef>
              <a:spcAft>
                <a:spcPts val="0"/>
              </a:spcAft>
              <a:buClr>
                <a:schemeClr val="dk1"/>
              </a:buClr>
              <a:buSzPts val="1100"/>
              <a:buFont typeface="Arial"/>
              <a:buNone/>
            </a:pPr>
            <a:r>
              <a:rPr lang="en" sz="1100">
                <a:solidFill>
                  <a:srgbClr val="F0F6FC"/>
                </a:solidFill>
                <a:latin typeface="JetBrains Mono"/>
                <a:ea typeface="JetBrains Mono"/>
                <a:cs typeface="JetBrains Mono"/>
                <a:sym typeface="JetBrains Mono"/>
              </a:rPr>
              <a:t>└── settings.gradle.kts     Gradle project settings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t/>
            </a:r>
            <a:endParaRPr sz="1500">
              <a:solidFill>
                <a:srgbClr val="F8F9FA"/>
              </a:solidFill>
              <a:latin typeface="JetBrains Mono"/>
              <a:ea typeface="JetBrains Mono"/>
              <a:cs typeface="JetBrains Mono"/>
              <a:sym typeface="JetBrains Mono"/>
            </a:endParaRPr>
          </a:p>
        </p:txBody>
      </p:sp>
      <p:pic>
        <p:nvPicPr>
          <p:cNvPr id="397" name="Google Shape;397;p41" title="sticker_qodana.png"/>
          <p:cNvPicPr preferRelativeResize="0"/>
          <p:nvPr/>
        </p:nvPicPr>
        <p:blipFill>
          <a:blip r:embed="rId3">
            <a:alphaModFix/>
          </a:blip>
          <a:stretch>
            <a:fillRect/>
          </a:stretch>
        </p:blipFill>
        <p:spPr>
          <a:xfrm>
            <a:off x="4847575" y="4214475"/>
            <a:ext cx="365524" cy="365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69" name="Shape 69"/>
        <p:cNvGrpSpPr/>
        <p:nvPr/>
      </p:nvGrpSpPr>
      <p:grpSpPr>
        <a:xfrm>
          <a:off x="0" y="0"/>
          <a:ext cx="0" cy="0"/>
          <a:chOff x="0" y="0"/>
          <a:chExt cx="0" cy="0"/>
        </a:xfrm>
      </p:grpSpPr>
      <p:sp>
        <p:nvSpPr>
          <p:cNvPr id="70" name="Google Shape;70;p15"/>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71" name="Google Shape;71;p15"/>
          <p:cNvSpPr txBox="1"/>
          <p:nvPr/>
        </p:nvSpPr>
        <p:spPr>
          <a:xfrm>
            <a:off x="635850" y="577400"/>
            <a:ext cx="7872300" cy="11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8F9FA"/>
                </a:solidFill>
                <a:latin typeface="JetBrains Mono"/>
                <a:ea typeface="JetBrains Mono"/>
                <a:cs typeface="JetBrains Mono"/>
                <a:sym typeface="JetBrains Mono"/>
              </a:rPr>
              <a:t>When you hire more engineers but your output stays the same and now you have more engineers</a:t>
            </a:r>
            <a:endParaRPr sz="2200">
              <a:solidFill>
                <a:srgbClr val="F8F9FA"/>
              </a:solidFill>
              <a:latin typeface="JetBrains Mono"/>
              <a:ea typeface="JetBrains Mono"/>
              <a:cs typeface="JetBrains Mono"/>
              <a:sym typeface="JetBrains Mono"/>
            </a:endParaRPr>
          </a:p>
        </p:txBody>
      </p:sp>
      <p:pic>
        <p:nvPicPr>
          <p:cNvPr id="72" name="Google Shape;72;p15" title="5616 copy.png"/>
          <p:cNvPicPr preferRelativeResize="0"/>
          <p:nvPr/>
        </p:nvPicPr>
        <p:blipFill>
          <a:blip r:embed="rId3">
            <a:alphaModFix/>
          </a:blip>
          <a:stretch>
            <a:fillRect/>
          </a:stretch>
        </p:blipFill>
        <p:spPr>
          <a:xfrm>
            <a:off x="2024600" y="1765000"/>
            <a:ext cx="5094797" cy="3114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401" name="Shape 401"/>
        <p:cNvGrpSpPr/>
        <p:nvPr/>
      </p:nvGrpSpPr>
      <p:grpSpPr>
        <a:xfrm>
          <a:off x="0" y="0"/>
          <a:ext cx="0" cy="0"/>
          <a:chOff x="0" y="0"/>
          <a:chExt cx="0" cy="0"/>
        </a:xfrm>
      </p:grpSpPr>
      <p:sp>
        <p:nvSpPr>
          <p:cNvPr id="402" name="Google Shape;402;p42"/>
          <p:cNvSpPr/>
          <p:nvPr/>
        </p:nvSpPr>
        <p:spPr>
          <a:xfrm>
            <a:off x="431000" y="1192950"/>
            <a:ext cx="7872300" cy="9087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42"/>
          <p:cNvSpPr txBox="1"/>
          <p:nvPr/>
        </p:nvSpPr>
        <p:spPr>
          <a:xfrm>
            <a:off x="505956" y="1225077"/>
            <a:ext cx="7721400" cy="88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Applied to the host module of the IntelliJ-based plugin project</a:t>
            </a:r>
            <a:endParaRPr>
              <a:solidFill>
                <a:srgbClr val="57A8F5"/>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57A8F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57A8F5"/>
                </a:solidFill>
                <a:latin typeface="JetBrains Mono"/>
                <a:ea typeface="JetBrains Mono"/>
                <a:cs typeface="JetBrains Mono"/>
                <a:sym typeface="JetBrains Mono"/>
              </a:rPr>
              <a:t>org.jetbrains.intellij.platform</a:t>
            </a:r>
            <a:endParaRPr>
              <a:solidFill>
                <a:srgbClr val="F8F9FA"/>
              </a:solidFill>
              <a:latin typeface="JetBrains Mono"/>
              <a:ea typeface="JetBrains Mono"/>
              <a:cs typeface="JetBrains Mono"/>
              <a:sym typeface="JetBrains Mono"/>
            </a:endParaRPr>
          </a:p>
        </p:txBody>
      </p:sp>
      <p:sp>
        <p:nvSpPr>
          <p:cNvPr id="404" name="Google Shape;404;p42"/>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405" name="Google Shape;405;p42"/>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Project Structure - </a:t>
            </a:r>
            <a:r>
              <a:rPr b="1" lang="en" sz="2200">
                <a:solidFill>
                  <a:srgbClr val="57A8F5"/>
                </a:solidFill>
                <a:latin typeface="JetBrains Mono"/>
                <a:ea typeface="JetBrains Mono"/>
                <a:cs typeface="JetBrains Mono"/>
                <a:sym typeface="JetBrains Mono"/>
              </a:rPr>
              <a:t>LEVELED UP</a:t>
            </a:r>
            <a:endParaRPr b="1" sz="2200">
              <a:solidFill>
                <a:srgbClr val="57A8F5"/>
              </a:solidFill>
              <a:latin typeface="JetBrains Mono"/>
              <a:ea typeface="JetBrains Mono"/>
              <a:cs typeface="JetBrains Mono"/>
              <a:sym typeface="JetBrains Mono"/>
            </a:endParaRPr>
          </a:p>
        </p:txBody>
      </p:sp>
      <p:sp>
        <p:nvSpPr>
          <p:cNvPr id="406" name="Google Shape;406;p42"/>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407" name="Google Shape;407;p42"/>
          <p:cNvSpPr/>
          <p:nvPr/>
        </p:nvSpPr>
        <p:spPr>
          <a:xfrm>
            <a:off x="450725" y="2280825"/>
            <a:ext cx="7872300" cy="900600"/>
          </a:xfrm>
          <a:prstGeom prst="roundRect">
            <a:avLst>
              <a:gd fmla="val 5531" name="adj"/>
            </a:avLst>
          </a:prstGeom>
          <a:noFill/>
          <a:ln cap="flat" cmpd="sng" w="9525">
            <a:solidFill>
              <a:srgbClr val="57A8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42"/>
          <p:cNvSpPr txBox="1"/>
          <p:nvPr/>
        </p:nvSpPr>
        <p:spPr>
          <a:xfrm>
            <a:off x="525686" y="2312667"/>
            <a:ext cx="7722300" cy="8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Other included *IntelliJ aware* subprojects must use the Module plugin</a:t>
            </a:r>
            <a:endParaRPr>
              <a:solidFill>
                <a:srgbClr val="57A8F5"/>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57A8F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57A8F5"/>
                </a:solidFill>
                <a:latin typeface="JetBrains Mono"/>
                <a:ea typeface="JetBrains Mono"/>
                <a:cs typeface="JetBrains Mono"/>
                <a:sym typeface="JetBrains Mono"/>
              </a:rPr>
              <a:t>o</a:t>
            </a:r>
            <a:r>
              <a:rPr lang="en">
                <a:solidFill>
                  <a:srgbClr val="57A8F5"/>
                </a:solidFill>
                <a:latin typeface="JetBrains Mono"/>
                <a:ea typeface="JetBrains Mono"/>
                <a:cs typeface="JetBrains Mono"/>
                <a:sym typeface="JetBrains Mono"/>
              </a:rPr>
              <a:t>rg.jetbrains.intellij.platform</a:t>
            </a:r>
            <a:r>
              <a:rPr b="1" lang="en" sz="1600">
                <a:solidFill>
                  <a:srgbClr val="57A8F5"/>
                </a:solidFill>
                <a:latin typeface="JetBrains Mono"/>
                <a:ea typeface="JetBrains Mono"/>
                <a:cs typeface="JetBrains Mono"/>
                <a:sym typeface="JetBrains Mono"/>
              </a:rPr>
              <a:t>.module</a:t>
            </a:r>
            <a:endParaRPr b="1" sz="1600">
              <a:solidFill>
                <a:srgbClr val="F8F9FA"/>
              </a:solidFill>
              <a:latin typeface="JetBrains Mono"/>
              <a:ea typeface="JetBrains Mono"/>
              <a:cs typeface="JetBrains Mono"/>
              <a:sym typeface="JetBrains Mono"/>
            </a:endParaRPr>
          </a:p>
        </p:txBody>
      </p:sp>
      <p:pic>
        <p:nvPicPr>
          <p:cNvPr id="409" name="Google Shape;409;p42" title="Screenshot 2025-06-19 at 11.57.49 AM.png"/>
          <p:cNvPicPr preferRelativeResize="0"/>
          <p:nvPr/>
        </p:nvPicPr>
        <p:blipFill>
          <a:blip r:embed="rId3">
            <a:alphaModFix/>
          </a:blip>
          <a:stretch>
            <a:fillRect/>
          </a:stretch>
        </p:blipFill>
        <p:spPr>
          <a:xfrm>
            <a:off x="1243000" y="3392775"/>
            <a:ext cx="6247300" cy="1375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413" name="Shape 413"/>
        <p:cNvGrpSpPr/>
        <p:nvPr/>
      </p:nvGrpSpPr>
      <p:grpSpPr>
        <a:xfrm>
          <a:off x="0" y="0"/>
          <a:ext cx="0" cy="0"/>
          <a:chOff x="0" y="0"/>
          <a:chExt cx="0" cy="0"/>
        </a:xfrm>
      </p:grpSpPr>
      <p:sp>
        <p:nvSpPr>
          <p:cNvPr id="414" name="Google Shape;414;p43"/>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415" name="Google Shape;415;p43"/>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7A8F5"/>
                </a:solidFill>
                <a:latin typeface="JetBrains Mono"/>
                <a:ea typeface="JetBrains Mono"/>
                <a:cs typeface="JetBrains Mono"/>
                <a:sym typeface="JetBrains Mono"/>
              </a:rPr>
              <a:t>Project Structure - </a:t>
            </a:r>
            <a:r>
              <a:rPr b="1" lang="en" sz="2200">
                <a:solidFill>
                  <a:srgbClr val="57A8F5"/>
                </a:solidFill>
                <a:latin typeface="JetBrains Mono"/>
                <a:ea typeface="JetBrains Mono"/>
                <a:cs typeface="JetBrains Mono"/>
                <a:sym typeface="JetBrains Mono"/>
              </a:rPr>
              <a:t>LEVELED UP</a:t>
            </a:r>
            <a:endParaRPr b="1" sz="2200">
              <a:solidFill>
                <a:srgbClr val="57A8F5"/>
              </a:solidFill>
              <a:latin typeface="JetBrains Mono"/>
              <a:ea typeface="JetBrains Mono"/>
              <a:cs typeface="JetBrains Mono"/>
              <a:sym typeface="JetBrains Mono"/>
            </a:endParaRPr>
          </a:p>
        </p:txBody>
      </p:sp>
      <p:sp>
        <p:nvSpPr>
          <p:cNvPr id="416" name="Google Shape;416;p43"/>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417" name="Google Shape;417;p43"/>
          <p:cNvSpPr txBox="1"/>
          <p:nvPr/>
        </p:nvSpPr>
        <p:spPr>
          <a:xfrm>
            <a:off x="269150" y="858350"/>
            <a:ext cx="8388900" cy="41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.github/                GitHub Actions workflows and Dependabot configuration files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.run/                   Predefined Run/Debug Configurations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build/                  Output build directory</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gradle</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 wrapper/            Gradle Wrapper</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 libs.versions.toml  Gradle version catalog</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a:t>
            </a:r>
            <a:r>
              <a:rPr b="1" lang="en" sz="1100">
                <a:solidFill>
                  <a:srgbClr val="57A8F5"/>
                </a:solidFill>
                <a:latin typeface="JetBrains Mono"/>
                <a:ea typeface="JetBrains Mono"/>
                <a:cs typeface="JetBrains Mono"/>
                <a:sym typeface="JetBrains Mono"/>
              </a:rPr>
              <a:t>base</a:t>
            </a:r>
            <a:r>
              <a:rPr lang="en" sz="1100">
                <a:solidFill>
                  <a:srgbClr val="F0F6FC"/>
                </a:solidFill>
                <a:latin typeface="JetBrains Mono"/>
                <a:ea typeface="JetBrains Mono"/>
                <a:cs typeface="JetBrains Mono"/>
                <a:sym typeface="JetBrains Mono"/>
              </a:rPr>
              <a:t>                    </a:t>
            </a:r>
            <a:r>
              <a:rPr b="1" lang="en" sz="1100">
                <a:solidFill>
                  <a:srgbClr val="57A8F5"/>
                </a:solidFill>
                <a:latin typeface="JetBrains Mono"/>
                <a:ea typeface="JetBrains Mono"/>
                <a:cs typeface="JetBrains Mono"/>
                <a:sym typeface="JetBrains Mono"/>
              </a:rPr>
              <a:t>Subproject</a:t>
            </a:r>
            <a:endParaRPr b="1" sz="1100">
              <a:solidFill>
                <a:srgbClr val="57A8F5"/>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a:t>
            </a:r>
            <a:r>
              <a:rPr lang="en" sz="1100">
                <a:solidFill>
                  <a:srgbClr val="F0F6FC"/>
                </a:solidFill>
                <a:latin typeface="JetBrains Mono"/>
                <a:ea typeface="JetBrains Mono"/>
                <a:cs typeface="JetBrains Mono"/>
                <a:sym typeface="JetBrains Mono"/>
              </a:rPr>
              <a:t>└── </a:t>
            </a:r>
            <a:r>
              <a:rPr lang="en" sz="1100">
                <a:solidFill>
                  <a:srgbClr val="F0F6FC"/>
                </a:solidFill>
                <a:latin typeface="JetBrains Mono"/>
                <a:ea typeface="JetBrains Mono"/>
                <a:cs typeface="JetBrains Mono"/>
                <a:sym typeface="JetBrains Mono"/>
              </a:rPr>
              <a:t>main</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100">
                <a:solidFill>
                  <a:srgbClr val="F0F6FC"/>
                </a:solidFill>
                <a:latin typeface="JetBrains Mono"/>
                <a:ea typeface="JetBrains Mono"/>
                <a:cs typeface="JetBrains Mono"/>
                <a:sym typeface="JetBrains Mono"/>
              </a:rPr>
              <a:t>├── </a:t>
            </a:r>
            <a:r>
              <a:rPr b="1" lang="en" sz="1100">
                <a:solidFill>
                  <a:srgbClr val="57A8F5"/>
                </a:solidFill>
                <a:latin typeface="JetBrains Mono"/>
                <a:ea typeface="JetBrains Mono"/>
                <a:cs typeface="JetBrains Mono"/>
                <a:sym typeface="JetBrains Mono"/>
              </a:rPr>
              <a:t>host</a:t>
            </a:r>
            <a:r>
              <a:rPr lang="en" sz="1100">
                <a:solidFill>
                  <a:srgbClr val="F0F6FC"/>
                </a:solidFill>
                <a:latin typeface="JetBrains Mono"/>
                <a:ea typeface="JetBrains Mono"/>
                <a:cs typeface="JetBrains Mono"/>
                <a:sym typeface="JetBrains Mono"/>
              </a:rPr>
              <a:t>                    </a:t>
            </a:r>
            <a:r>
              <a:rPr b="1" lang="en" sz="1100">
                <a:solidFill>
                  <a:srgbClr val="57A8F5"/>
                </a:solidFill>
                <a:latin typeface="JetBrains Mono"/>
                <a:ea typeface="JetBrains Mono"/>
                <a:cs typeface="JetBrains Mono"/>
                <a:sym typeface="JetBrains Mono"/>
              </a:rPr>
              <a:t>Host project</a:t>
            </a:r>
            <a:endParaRPr b="1" sz="1100">
              <a:solidFill>
                <a:srgbClr val="57A8F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100">
                <a:solidFill>
                  <a:srgbClr val="F0F6FC"/>
                </a:solidFill>
                <a:latin typeface="JetBrains Mono"/>
                <a:ea typeface="JetBrains Mono"/>
                <a:cs typeface="JetBrains Mono"/>
                <a:sym typeface="JetBrains Mono"/>
              </a:rPr>
              <a:t>│   └── main</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.gitignore              Git ignoring rules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build.gradle.kts        Gradle configuration</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CHANGELOG.md            Full change history</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gradle.properties       Gradle configuration properties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gradlew                 *nix Gradle Wrapper script</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gradlew.bat             Windows Gradle Wrapper script</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LICENSE                 License, MIT by default</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qodana.yml              Qodana configuration file</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rPr lang="en" sz="1100">
                <a:solidFill>
                  <a:srgbClr val="F0F6FC"/>
                </a:solidFill>
                <a:latin typeface="JetBrains Mono"/>
                <a:ea typeface="JetBrains Mono"/>
                <a:cs typeface="JetBrains Mono"/>
                <a:sym typeface="JetBrains Mono"/>
              </a:rPr>
              <a:t>├── README.md               README</a:t>
            </a:r>
            <a:endParaRPr sz="1100">
              <a:solidFill>
                <a:srgbClr val="F0F6FC"/>
              </a:solidFill>
              <a:latin typeface="JetBrains Mono"/>
              <a:ea typeface="JetBrains Mono"/>
              <a:cs typeface="JetBrains Mono"/>
              <a:sym typeface="JetBrains Mono"/>
            </a:endParaRPr>
          </a:p>
          <a:p>
            <a:pPr indent="0" lvl="0" marL="0" marR="152400" rtl="0" algn="l">
              <a:lnSpc>
                <a:spcPct val="145000"/>
              </a:lnSpc>
              <a:spcBef>
                <a:spcPts val="0"/>
              </a:spcBef>
              <a:spcAft>
                <a:spcPts val="0"/>
              </a:spcAft>
              <a:buNone/>
            </a:pPr>
            <a:r>
              <a:rPr lang="en" sz="1100">
                <a:solidFill>
                  <a:srgbClr val="F0F6FC"/>
                </a:solidFill>
                <a:latin typeface="JetBrains Mono"/>
                <a:ea typeface="JetBrains Mono"/>
                <a:cs typeface="JetBrains Mono"/>
                <a:sym typeface="JetBrains Mono"/>
              </a:rPr>
              <a:t>└── settings.gradle.kts     Gradle project settings</a:t>
            </a:r>
            <a:endParaRPr sz="1100">
              <a:solidFill>
                <a:srgbClr val="F0F6FC"/>
              </a:solidFill>
              <a:latin typeface="JetBrains Mono"/>
              <a:ea typeface="JetBrains Mono"/>
              <a:cs typeface="JetBrains Mono"/>
              <a:sym typeface="JetBrains Mono"/>
            </a:endParaRPr>
          </a:p>
          <a:p>
            <a:pPr indent="0" lvl="0" marL="0" rtl="0" algn="l">
              <a:spcBef>
                <a:spcPts val="0"/>
              </a:spcBef>
              <a:spcAft>
                <a:spcPts val="0"/>
              </a:spcAft>
              <a:buNone/>
            </a:pPr>
            <a:r>
              <a:t/>
            </a:r>
            <a:endParaRPr sz="1500">
              <a:solidFill>
                <a:srgbClr val="F8F9FA"/>
              </a:solidFill>
              <a:latin typeface="JetBrains Mono"/>
              <a:ea typeface="JetBrains Mono"/>
              <a:cs typeface="JetBrains Mono"/>
              <a:sym typeface="JetBrains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421" name="Shape 421"/>
        <p:cNvGrpSpPr/>
        <p:nvPr/>
      </p:nvGrpSpPr>
      <p:grpSpPr>
        <a:xfrm>
          <a:off x="0" y="0"/>
          <a:ext cx="0" cy="0"/>
          <a:chOff x="0" y="0"/>
          <a:chExt cx="0" cy="0"/>
        </a:xfrm>
      </p:grpSpPr>
      <p:sp>
        <p:nvSpPr>
          <p:cNvPr id="422" name="Google Shape;422;p44"/>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423" name="Google Shape;423;p44"/>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B3AE60"/>
                </a:solidFill>
                <a:latin typeface="JetBrains Mono"/>
                <a:ea typeface="JetBrains Mono"/>
                <a:cs typeface="JetBrains Mono"/>
                <a:sym typeface="JetBrains Mono"/>
              </a:rPr>
              <a:t>host &gt; src &gt; main &gt; META-INF &gt; plugin.xml</a:t>
            </a:r>
            <a:endParaRPr b="1" sz="2200">
              <a:solidFill>
                <a:srgbClr val="B3AE60"/>
              </a:solidFill>
              <a:latin typeface="JetBrains Mono"/>
              <a:ea typeface="JetBrains Mono"/>
              <a:cs typeface="JetBrains Mono"/>
              <a:sym typeface="JetBrains Mono"/>
            </a:endParaRPr>
          </a:p>
        </p:txBody>
      </p:sp>
      <p:sp>
        <p:nvSpPr>
          <p:cNvPr id="424" name="Google Shape;424;p44"/>
          <p:cNvSpPr/>
          <p:nvPr/>
        </p:nvSpPr>
        <p:spPr>
          <a:xfrm>
            <a:off x="366100" y="1081225"/>
            <a:ext cx="4229100" cy="3648000"/>
          </a:xfrm>
          <a:prstGeom prst="roundRect">
            <a:avLst>
              <a:gd fmla="val 5531" name="adj"/>
            </a:avLst>
          </a:prstGeom>
          <a:noFill/>
          <a:ln cap="flat" cmpd="sng" w="9525">
            <a:solidFill>
              <a:srgbClr val="B3AE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44"/>
          <p:cNvSpPr txBox="1"/>
          <p:nvPr/>
        </p:nvSpPr>
        <p:spPr>
          <a:xfrm>
            <a:off x="543329" y="1148566"/>
            <a:ext cx="3874500" cy="3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3AE60"/>
                </a:solidFill>
                <a:latin typeface="JetBrains Mono"/>
                <a:ea typeface="JetBrains Mono"/>
                <a:cs typeface="JetBrains Mono"/>
                <a:sym typeface="JetBrains Mono"/>
              </a:rPr>
              <a:t>plugin.xml</a:t>
            </a:r>
            <a:r>
              <a:rPr lang="en">
                <a:solidFill>
                  <a:srgbClr val="F8F9FA"/>
                </a:solidFill>
                <a:latin typeface="JetBrains Mono"/>
                <a:ea typeface="JetBrains Mono"/>
                <a:cs typeface="JetBrains Mono"/>
                <a:sym typeface="JetBrains Mono"/>
              </a:rPr>
              <a:t> contains all the information about the plugin, including registered extensions, actions, listeners, etc.</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For </a:t>
            </a:r>
            <a:r>
              <a:rPr lang="en">
                <a:solidFill>
                  <a:srgbClr val="F8F9FA"/>
                </a:solidFill>
                <a:latin typeface="JetBrains Mono"/>
                <a:ea typeface="JetBrains Mono"/>
                <a:cs typeface="JetBrains Mono"/>
                <a:sym typeface="JetBrains Mono"/>
              </a:rPr>
              <a:t>simple</a:t>
            </a:r>
            <a:r>
              <a:rPr lang="en">
                <a:solidFill>
                  <a:srgbClr val="F8F9FA"/>
                </a:solidFill>
                <a:latin typeface="JetBrains Mono"/>
                <a:ea typeface="JetBrains Mono"/>
                <a:cs typeface="JetBrains Mono"/>
                <a:sym typeface="JetBrains Mono"/>
              </a:rPr>
              <a:t> Plugin’s key elements include</a:t>
            </a:r>
            <a:r>
              <a:rPr lang="en">
                <a:solidFill>
                  <a:srgbClr val="F8F9FA"/>
                </a:solidFill>
                <a:latin typeface="JetBrains Mono"/>
                <a:ea typeface="JetBrains Mono"/>
                <a:cs typeface="JetBrains Mono"/>
                <a:sym typeface="JetBrains Mono"/>
              </a:rPr>
              <a:t>...</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a:t>
            </a:r>
            <a:r>
              <a:rPr lang="en">
                <a:solidFill>
                  <a:srgbClr val="B3AE60"/>
                </a:solidFill>
                <a:latin typeface="JetBrains Mono"/>
                <a:ea typeface="JetBrains Mono"/>
                <a:cs typeface="JetBrains Mono"/>
                <a:sym typeface="JetBrains Mono"/>
              </a:rPr>
              <a:t>&lt;id&gt;</a:t>
            </a:r>
            <a:endParaRPr>
              <a:solidFill>
                <a:srgbClr val="B3AE60"/>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a:t>
            </a:r>
            <a:r>
              <a:rPr lang="en">
                <a:solidFill>
                  <a:srgbClr val="B3AE60"/>
                </a:solidFill>
                <a:latin typeface="JetBrains Mono"/>
                <a:ea typeface="JetBrains Mono"/>
                <a:cs typeface="JetBrains Mono"/>
                <a:sym typeface="JetBrains Mono"/>
              </a:rPr>
              <a:t>&lt;name&gt;</a:t>
            </a:r>
            <a:endParaRPr>
              <a:solidFill>
                <a:srgbClr val="B3AE60"/>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a:t>
            </a:r>
            <a:r>
              <a:rPr lang="en">
                <a:solidFill>
                  <a:srgbClr val="B3AE60"/>
                </a:solidFill>
                <a:latin typeface="JetBrains Mono"/>
                <a:ea typeface="JetBrains Mono"/>
                <a:cs typeface="JetBrains Mono"/>
                <a:sym typeface="JetBrains Mono"/>
              </a:rPr>
              <a:t>&lt;version&gt;</a:t>
            </a:r>
            <a:endParaRPr>
              <a:solidFill>
                <a:srgbClr val="B3AE60"/>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a:t>
            </a:r>
            <a:r>
              <a:rPr lang="en">
                <a:solidFill>
                  <a:srgbClr val="B3AE60"/>
                </a:solidFill>
                <a:latin typeface="JetBrains Mono"/>
                <a:ea typeface="JetBrains Mono"/>
                <a:cs typeface="JetBrains Mono"/>
                <a:sym typeface="JetBrains Mono"/>
              </a:rPr>
              <a:t>&lt;description&gt;</a:t>
            </a:r>
            <a:endParaRPr>
              <a:solidFill>
                <a:srgbClr val="B3AE60"/>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a:t>
            </a:r>
            <a:r>
              <a:rPr lang="en">
                <a:solidFill>
                  <a:srgbClr val="B3AE60"/>
                </a:solidFill>
                <a:latin typeface="JetBrains Mono"/>
                <a:ea typeface="JetBrains Mono"/>
                <a:cs typeface="JetBrains Mono"/>
                <a:sym typeface="JetBrains Mono"/>
              </a:rPr>
              <a:t>&lt;change-notes&gt;</a:t>
            </a:r>
            <a:endParaRPr>
              <a:solidFill>
                <a:srgbClr val="B3AE60"/>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a:t>
            </a:r>
            <a:r>
              <a:rPr lang="en">
                <a:solidFill>
                  <a:srgbClr val="B3AE60"/>
                </a:solidFill>
                <a:latin typeface="JetBrains Mono"/>
                <a:ea typeface="JetBrains Mono"/>
                <a:cs typeface="JetBrains Mono"/>
                <a:sym typeface="JetBrains Mono"/>
              </a:rPr>
              <a:t>&lt;depends&gt;</a:t>
            </a:r>
            <a:endParaRPr>
              <a:solidFill>
                <a:srgbClr val="B3AE60"/>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a:t>
            </a:r>
            <a:r>
              <a:rPr lang="en">
                <a:solidFill>
                  <a:srgbClr val="B3AE60"/>
                </a:solidFill>
                <a:latin typeface="JetBrains Mono"/>
                <a:ea typeface="JetBrains Mono"/>
                <a:cs typeface="JetBrains Mono"/>
                <a:sym typeface="JetBrains Mono"/>
              </a:rPr>
              <a:t>&lt;extensions&gt;</a:t>
            </a:r>
            <a:endParaRPr>
              <a:solidFill>
                <a:srgbClr val="B3AE60"/>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a:t>
            </a:r>
            <a:r>
              <a:rPr lang="en">
                <a:solidFill>
                  <a:srgbClr val="B3AE60"/>
                </a:solidFill>
                <a:latin typeface="JetBrains Mono"/>
                <a:ea typeface="JetBrains Mono"/>
                <a:cs typeface="JetBrains Mono"/>
                <a:sym typeface="JetBrains Mono"/>
              </a:rPr>
              <a:t>&lt;actions&gt;</a:t>
            </a:r>
            <a:endParaRPr>
              <a:solidFill>
                <a:srgbClr val="B3AE60"/>
              </a:solidFill>
              <a:latin typeface="JetBrains Mono"/>
              <a:ea typeface="JetBrains Mono"/>
              <a:cs typeface="JetBrains Mono"/>
              <a:sym typeface="JetBrains Mono"/>
            </a:endParaRPr>
          </a:p>
        </p:txBody>
      </p:sp>
      <p:pic>
        <p:nvPicPr>
          <p:cNvPr id="426" name="Google Shape;426;p44" title="Screenshot 2025-06-19 at 1.06.07 PM.png"/>
          <p:cNvPicPr preferRelativeResize="0"/>
          <p:nvPr/>
        </p:nvPicPr>
        <p:blipFill>
          <a:blip r:embed="rId3">
            <a:alphaModFix/>
          </a:blip>
          <a:stretch>
            <a:fillRect/>
          </a:stretch>
        </p:blipFill>
        <p:spPr>
          <a:xfrm>
            <a:off x="4687075" y="1583849"/>
            <a:ext cx="4229101" cy="25260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430" name="Shape 430"/>
        <p:cNvGrpSpPr/>
        <p:nvPr/>
      </p:nvGrpSpPr>
      <p:grpSpPr>
        <a:xfrm>
          <a:off x="0" y="0"/>
          <a:ext cx="0" cy="0"/>
          <a:chOff x="0" y="0"/>
          <a:chExt cx="0" cy="0"/>
        </a:xfrm>
      </p:grpSpPr>
      <p:pic>
        <p:nvPicPr>
          <p:cNvPr id="431" name="Google Shape;431;p45" title="Screenshot 2025-06-19 at 2.14.12 PM.png"/>
          <p:cNvPicPr preferRelativeResize="0"/>
          <p:nvPr/>
        </p:nvPicPr>
        <p:blipFill>
          <a:blip r:embed="rId3">
            <a:alphaModFix/>
          </a:blip>
          <a:stretch>
            <a:fillRect/>
          </a:stretch>
        </p:blipFill>
        <p:spPr>
          <a:xfrm>
            <a:off x="4950750" y="1266550"/>
            <a:ext cx="3548526" cy="3497921"/>
          </a:xfrm>
          <a:prstGeom prst="rect">
            <a:avLst/>
          </a:prstGeom>
          <a:noFill/>
          <a:ln>
            <a:noFill/>
          </a:ln>
        </p:spPr>
      </p:pic>
      <p:sp>
        <p:nvSpPr>
          <p:cNvPr id="432" name="Google Shape;432;p45"/>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433" name="Google Shape;433;p45"/>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C87DBB"/>
                </a:solidFill>
                <a:latin typeface="JetBrains Mono"/>
                <a:ea typeface="JetBrains Mono"/>
                <a:cs typeface="JetBrains Mono"/>
                <a:sym typeface="JetBrains Mono"/>
              </a:rPr>
              <a:t>Defining Actions</a:t>
            </a:r>
            <a:endParaRPr b="1" sz="2200">
              <a:solidFill>
                <a:srgbClr val="C87DBB"/>
              </a:solidFill>
              <a:latin typeface="JetBrains Mono"/>
              <a:ea typeface="JetBrains Mono"/>
              <a:cs typeface="JetBrains Mono"/>
              <a:sym typeface="JetBrains Mono"/>
            </a:endParaRPr>
          </a:p>
        </p:txBody>
      </p:sp>
      <p:sp>
        <p:nvSpPr>
          <p:cNvPr id="434" name="Google Shape;434;p45"/>
          <p:cNvSpPr/>
          <p:nvPr/>
        </p:nvSpPr>
        <p:spPr>
          <a:xfrm>
            <a:off x="366100" y="1081225"/>
            <a:ext cx="4229100" cy="36480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45"/>
          <p:cNvSpPr txBox="1"/>
          <p:nvPr/>
        </p:nvSpPr>
        <p:spPr>
          <a:xfrm>
            <a:off x="543329" y="1148566"/>
            <a:ext cx="3874500" cy="3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87DBB"/>
                </a:solidFill>
                <a:latin typeface="JetBrains Mono"/>
                <a:ea typeface="JetBrains Mono"/>
                <a:cs typeface="JetBrains Mono"/>
                <a:sym typeface="JetBrains Mono"/>
              </a:rPr>
              <a:t>&lt;action&gt;</a:t>
            </a:r>
            <a:r>
              <a:rPr lang="en">
                <a:solidFill>
                  <a:srgbClr val="F8F9FA"/>
                </a:solidFill>
                <a:latin typeface="JetBrains Mono"/>
                <a:ea typeface="JetBrains Mono"/>
                <a:cs typeface="JetBrains Mono"/>
                <a:sym typeface="JetBrains Mono"/>
              </a:rPr>
              <a:t>s</a:t>
            </a:r>
            <a:r>
              <a:rPr lang="en">
                <a:solidFill>
                  <a:srgbClr val="F8F9FA"/>
                </a:solidFill>
                <a:latin typeface="JetBrains Mono"/>
                <a:ea typeface="JetBrains Mono"/>
                <a:cs typeface="JetBrains Mono"/>
                <a:sym typeface="JetBrains Mono"/>
              </a:rPr>
              <a:t> can be declared independently or in </a:t>
            </a:r>
            <a:r>
              <a:rPr lang="en">
                <a:solidFill>
                  <a:srgbClr val="C87DBB"/>
                </a:solidFill>
                <a:latin typeface="JetBrains Mono"/>
                <a:ea typeface="JetBrains Mono"/>
                <a:cs typeface="JetBrains Mono"/>
                <a:sym typeface="JetBrains Mono"/>
              </a:rPr>
              <a:t>&lt;group&gt;</a:t>
            </a:r>
            <a:r>
              <a:rPr lang="en">
                <a:solidFill>
                  <a:srgbClr val="F8F9FA"/>
                </a:solidFill>
                <a:latin typeface="JetBrains Mono"/>
                <a:ea typeface="JetBrains Mono"/>
                <a:cs typeface="JetBrains Mono"/>
                <a:sym typeface="JetBrains Mono"/>
              </a:rPr>
              <a:t>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They can be added to various views, like the Project view menu and/or Editor view menu</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To add a little ‘sugar’ consider adding an </a:t>
            </a:r>
            <a:r>
              <a:rPr lang="en">
                <a:solidFill>
                  <a:srgbClr val="C87DBB"/>
                </a:solidFill>
                <a:latin typeface="JetBrains Mono"/>
                <a:ea typeface="JetBrains Mono"/>
                <a:cs typeface="JetBrains Mono"/>
                <a:sym typeface="JetBrains Mono"/>
              </a:rPr>
              <a:t>&lt;icon&gt;</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Further conditional display logic can be added within the </a:t>
            </a:r>
            <a:r>
              <a:rPr lang="en">
                <a:solidFill>
                  <a:srgbClr val="C87DBB"/>
                </a:solidFill>
                <a:latin typeface="JetBrains Mono"/>
                <a:ea typeface="JetBrains Mono"/>
                <a:cs typeface="JetBrains Mono"/>
                <a:sym typeface="JetBrains Mono"/>
              </a:rPr>
              <a:t>AnAction</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One </a:t>
            </a:r>
            <a:r>
              <a:rPr lang="en">
                <a:solidFill>
                  <a:srgbClr val="C87DBB"/>
                </a:solidFill>
                <a:latin typeface="JetBrains Mono"/>
                <a:ea typeface="JetBrains Mono"/>
                <a:cs typeface="JetBrains Mono"/>
                <a:sym typeface="JetBrains Mono"/>
              </a:rPr>
              <a:t>&lt;action&gt;</a:t>
            </a:r>
            <a:r>
              <a:rPr lang="en">
                <a:solidFill>
                  <a:srgbClr val="F8F9FA"/>
                </a:solidFill>
                <a:latin typeface="JetBrains Mono"/>
                <a:ea typeface="JetBrains Mono"/>
                <a:cs typeface="JetBrains Mono"/>
                <a:sym typeface="JetBrains Mono"/>
              </a:rPr>
              <a:t> creates a new module, the other executes the </a:t>
            </a:r>
            <a:r>
              <a:rPr lang="en">
                <a:solidFill>
                  <a:srgbClr val="C87DBB"/>
                </a:solidFill>
                <a:latin typeface="JetBrains Mono"/>
                <a:ea typeface="JetBrains Mono"/>
                <a:cs typeface="JetBrains Mono"/>
                <a:sym typeface="JetBrains Mono"/>
              </a:rPr>
              <a:t>check </a:t>
            </a:r>
            <a:r>
              <a:rPr lang="en">
                <a:solidFill>
                  <a:srgbClr val="F8F9FA"/>
                </a:solidFill>
                <a:latin typeface="JetBrains Mono"/>
                <a:ea typeface="JetBrains Mono"/>
                <a:cs typeface="JetBrains Mono"/>
                <a:sym typeface="JetBrains Mono"/>
              </a:rPr>
              <a:t>task</a:t>
            </a:r>
            <a:endParaRPr>
              <a:solidFill>
                <a:srgbClr val="F8F9FA"/>
              </a:solidFill>
              <a:latin typeface="JetBrains Mono"/>
              <a:ea typeface="JetBrains Mono"/>
              <a:cs typeface="JetBrains Mono"/>
              <a:sym typeface="JetBrains Mono"/>
            </a:endParaRPr>
          </a:p>
        </p:txBody>
      </p:sp>
      <p:sp>
        <p:nvSpPr>
          <p:cNvPr id="436" name="Google Shape;436;p45"/>
          <p:cNvSpPr txBox="1"/>
          <p:nvPr/>
        </p:nvSpPr>
        <p:spPr>
          <a:xfrm>
            <a:off x="4881473" y="969838"/>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C87DBB"/>
                </a:solidFill>
                <a:latin typeface="JetBrains Mono"/>
                <a:ea typeface="JetBrains Mono"/>
                <a:cs typeface="JetBrains Mono"/>
                <a:sym typeface="JetBrains Mono"/>
              </a:rPr>
              <a:t>host &gt; src &gt; main &gt; META-INF &gt; plugin.xml</a:t>
            </a:r>
            <a:endParaRPr b="1" sz="1100">
              <a:solidFill>
                <a:srgbClr val="C87DBB"/>
              </a:solidFill>
              <a:latin typeface="JetBrains Mono"/>
              <a:ea typeface="JetBrains Mono"/>
              <a:cs typeface="JetBrains Mono"/>
              <a:sym typeface="JetBrains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440" name="Shape 440"/>
        <p:cNvGrpSpPr/>
        <p:nvPr/>
      </p:nvGrpSpPr>
      <p:grpSpPr>
        <a:xfrm>
          <a:off x="0" y="0"/>
          <a:ext cx="0" cy="0"/>
          <a:chOff x="0" y="0"/>
          <a:chExt cx="0" cy="0"/>
        </a:xfrm>
      </p:grpSpPr>
      <p:pic>
        <p:nvPicPr>
          <p:cNvPr id="441" name="Google Shape;441;p46" title="Screenshot 2025-06-19 at 2.14.12 PM.png"/>
          <p:cNvPicPr preferRelativeResize="0"/>
          <p:nvPr/>
        </p:nvPicPr>
        <p:blipFill>
          <a:blip r:embed="rId3">
            <a:alphaModFix/>
          </a:blip>
          <a:stretch>
            <a:fillRect/>
          </a:stretch>
        </p:blipFill>
        <p:spPr>
          <a:xfrm>
            <a:off x="4950750" y="1266550"/>
            <a:ext cx="3548526" cy="3497921"/>
          </a:xfrm>
          <a:prstGeom prst="rect">
            <a:avLst/>
          </a:prstGeom>
          <a:noFill/>
          <a:ln>
            <a:noFill/>
          </a:ln>
        </p:spPr>
      </p:pic>
      <p:sp>
        <p:nvSpPr>
          <p:cNvPr id="442" name="Google Shape;442;p46"/>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443" name="Google Shape;443;p46"/>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C87DBB"/>
                </a:solidFill>
                <a:latin typeface="JetBrains Mono"/>
                <a:ea typeface="JetBrains Mono"/>
                <a:cs typeface="JetBrains Mono"/>
                <a:sym typeface="JetBrains Mono"/>
              </a:rPr>
              <a:t>Defining Actions</a:t>
            </a:r>
            <a:endParaRPr b="1" sz="2200">
              <a:solidFill>
                <a:srgbClr val="C87DBB"/>
              </a:solidFill>
              <a:latin typeface="JetBrains Mono"/>
              <a:ea typeface="JetBrains Mono"/>
              <a:cs typeface="JetBrains Mono"/>
              <a:sym typeface="JetBrains Mono"/>
            </a:endParaRPr>
          </a:p>
        </p:txBody>
      </p:sp>
      <p:sp>
        <p:nvSpPr>
          <p:cNvPr id="444" name="Google Shape;444;p46"/>
          <p:cNvSpPr/>
          <p:nvPr/>
        </p:nvSpPr>
        <p:spPr>
          <a:xfrm>
            <a:off x="366100" y="1081225"/>
            <a:ext cx="4229100" cy="36480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46"/>
          <p:cNvSpPr txBox="1"/>
          <p:nvPr/>
        </p:nvSpPr>
        <p:spPr>
          <a:xfrm>
            <a:off x="543329" y="1148566"/>
            <a:ext cx="3874500" cy="3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87DBB"/>
                </a:solidFill>
                <a:latin typeface="JetBrains Mono"/>
                <a:ea typeface="JetBrains Mono"/>
                <a:cs typeface="JetBrains Mono"/>
                <a:sym typeface="JetBrains Mono"/>
              </a:rPr>
              <a:t>&lt;action&gt;</a:t>
            </a:r>
            <a:r>
              <a:rPr lang="en">
                <a:solidFill>
                  <a:srgbClr val="F8F9FA"/>
                </a:solidFill>
                <a:latin typeface="JetBrains Mono"/>
                <a:ea typeface="JetBrains Mono"/>
                <a:cs typeface="JetBrains Mono"/>
                <a:sym typeface="JetBrains Mono"/>
              </a:rPr>
              <a:t>s can be declared independently or in </a:t>
            </a:r>
            <a:r>
              <a:rPr lang="en">
                <a:solidFill>
                  <a:srgbClr val="C87DBB"/>
                </a:solidFill>
                <a:latin typeface="JetBrains Mono"/>
                <a:ea typeface="JetBrains Mono"/>
                <a:cs typeface="JetBrains Mono"/>
                <a:sym typeface="JetBrains Mono"/>
              </a:rPr>
              <a:t>&lt;group&gt;</a:t>
            </a:r>
            <a:r>
              <a:rPr lang="en">
                <a:solidFill>
                  <a:srgbClr val="F8F9FA"/>
                </a:solidFill>
                <a:latin typeface="JetBrains Mono"/>
                <a:ea typeface="JetBrains Mono"/>
                <a:cs typeface="JetBrains Mono"/>
                <a:sym typeface="JetBrains Mono"/>
              </a:rPr>
              <a:t>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They can be added to various views, like the Project view menu and/or Editor view menu</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To add a little ‘sugar’ consider adding an </a:t>
            </a:r>
            <a:r>
              <a:rPr lang="en">
                <a:solidFill>
                  <a:srgbClr val="C87DBB"/>
                </a:solidFill>
                <a:latin typeface="JetBrains Mono"/>
                <a:ea typeface="JetBrains Mono"/>
                <a:cs typeface="JetBrains Mono"/>
                <a:sym typeface="JetBrains Mono"/>
              </a:rPr>
              <a:t>&lt;icon&gt;</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Further conditional display logic can be added within the </a:t>
            </a:r>
            <a:r>
              <a:rPr lang="en">
                <a:solidFill>
                  <a:srgbClr val="C87DBB"/>
                </a:solidFill>
                <a:latin typeface="JetBrains Mono"/>
                <a:ea typeface="JetBrains Mono"/>
                <a:cs typeface="JetBrains Mono"/>
                <a:sym typeface="JetBrains Mono"/>
              </a:rPr>
              <a:t>AnAction</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One </a:t>
            </a:r>
            <a:r>
              <a:rPr lang="en">
                <a:solidFill>
                  <a:srgbClr val="C87DBB"/>
                </a:solidFill>
                <a:latin typeface="JetBrains Mono"/>
                <a:ea typeface="JetBrains Mono"/>
                <a:cs typeface="JetBrains Mono"/>
                <a:sym typeface="JetBrains Mono"/>
              </a:rPr>
              <a:t>&lt;action&gt;</a:t>
            </a:r>
            <a:r>
              <a:rPr lang="en">
                <a:solidFill>
                  <a:srgbClr val="F8F9FA"/>
                </a:solidFill>
                <a:latin typeface="JetBrains Mono"/>
                <a:ea typeface="JetBrains Mono"/>
                <a:cs typeface="JetBrains Mono"/>
                <a:sym typeface="JetBrains Mono"/>
              </a:rPr>
              <a:t> creates a new module, the other executes the </a:t>
            </a:r>
            <a:r>
              <a:rPr lang="en">
                <a:solidFill>
                  <a:srgbClr val="C87DBB"/>
                </a:solidFill>
                <a:latin typeface="JetBrains Mono"/>
                <a:ea typeface="JetBrains Mono"/>
                <a:cs typeface="JetBrains Mono"/>
                <a:sym typeface="JetBrains Mono"/>
              </a:rPr>
              <a:t>check </a:t>
            </a:r>
            <a:r>
              <a:rPr lang="en">
                <a:solidFill>
                  <a:srgbClr val="F8F9FA"/>
                </a:solidFill>
                <a:latin typeface="JetBrains Mono"/>
                <a:ea typeface="JetBrains Mono"/>
                <a:cs typeface="JetBrains Mono"/>
                <a:sym typeface="JetBrains Mono"/>
              </a:rPr>
              <a:t>task</a:t>
            </a:r>
            <a:endParaRPr>
              <a:solidFill>
                <a:srgbClr val="F8F9FA"/>
              </a:solidFill>
              <a:latin typeface="JetBrains Mono"/>
              <a:ea typeface="JetBrains Mono"/>
              <a:cs typeface="JetBrains Mono"/>
              <a:sym typeface="JetBrains Mono"/>
            </a:endParaRPr>
          </a:p>
        </p:txBody>
      </p:sp>
      <p:sp>
        <p:nvSpPr>
          <p:cNvPr id="446" name="Google Shape;446;p46"/>
          <p:cNvSpPr txBox="1"/>
          <p:nvPr/>
        </p:nvSpPr>
        <p:spPr>
          <a:xfrm>
            <a:off x="4881473" y="969838"/>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C87DBB"/>
                </a:solidFill>
                <a:latin typeface="JetBrains Mono"/>
                <a:ea typeface="JetBrains Mono"/>
                <a:cs typeface="JetBrains Mono"/>
                <a:sym typeface="JetBrains Mono"/>
              </a:rPr>
              <a:t>host &gt; src &gt; main &gt; META-INF &gt; plugin.xml</a:t>
            </a:r>
            <a:endParaRPr b="1" sz="1100">
              <a:solidFill>
                <a:srgbClr val="C87DBB"/>
              </a:solidFill>
              <a:latin typeface="JetBrains Mono"/>
              <a:ea typeface="JetBrains Mono"/>
              <a:cs typeface="JetBrains Mono"/>
              <a:sym typeface="JetBrains Mono"/>
            </a:endParaRPr>
          </a:p>
        </p:txBody>
      </p:sp>
      <p:sp>
        <p:nvSpPr>
          <p:cNvPr id="447" name="Google Shape;447;p46"/>
          <p:cNvSpPr/>
          <p:nvPr/>
        </p:nvSpPr>
        <p:spPr>
          <a:xfrm>
            <a:off x="100200" y="106050"/>
            <a:ext cx="8945400" cy="4931400"/>
          </a:xfrm>
          <a:prstGeom prst="rect">
            <a:avLst/>
          </a:prstGeom>
          <a:solidFill>
            <a:srgbClr val="1E1F21">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46"/>
          <p:cNvSpPr/>
          <p:nvPr/>
        </p:nvSpPr>
        <p:spPr>
          <a:xfrm>
            <a:off x="3039750" y="1583575"/>
            <a:ext cx="3064500" cy="1410300"/>
          </a:xfrm>
          <a:prstGeom prst="roundRect">
            <a:avLst>
              <a:gd fmla="val 5531" name="adj"/>
            </a:avLst>
          </a:prstGeom>
          <a:solidFill>
            <a:srgbClr val="1E1F21"/>
          </a:solid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 name="Google Shape;449;p46"/>
          <p:cNvSpPr txBox="1"/>
          <p:nvPr/>
        </p:nvSpPr>
        <p:spPr>
          <a:xfrm>
            <a:off x="3120450" y="1651375"/>
            <a:ext cx="2904900" cy="12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8F9FA"/>
                </a:solidFill>
                <a:latin typeface="JetBrains Mono"/>
                <a:ea typeface="JetBrains Mono"/>
                <a:cs typeface="JetBrains Mono"/>
                <a:sym typeface="JetBrains Mono"/>
              </a:rPr>
              <a:t>Note: </a:t>
            </a:r>
            <a:r>
              <a:rPr b="1" lang="en">
                <a:solidFill>
                  <a:srgbClr val="F8F9FA"/>
                </a:solidFill>
                <a:latin typeface="JetBrains Mono"/>
                <a:ea typeface="JetBrains Mono"/>
                <a:cs typeface="JetBrains Mono"/>
                <a:sym typeface="JetBrains Mono"/>
              </a:rPr>
              <a:t>For simplicity's sake, these actions are under a group called “My Group”, That isn’t seen in the code snippet</a:t>
            </a:r>
            <a:endParaRPr sz="1700">
              <a:solidFill>
                <a:srgbClr val="F8F9FA"/>
              </a:solidFill>
              <a:latin typeface="JetBrains Mono"/>
              <a:ea typeface="JetBrains Mono"/>
              <a:cs typeface="JetBrains Mono"/>
              <a:sym typeface="JetBrains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453" name="Shape 453"/>
        <p:cNvGrpSpPr/>
        <p:nvPr/>
      </p:nvGrpSpPr>
      <p:grpSpPr>
        <a:xfrm>
          <a:off x="0" y="0"/>
          <a:ext cx="0" cy="0"/>
          <a:chOff x="0" y="0"/>
          <a:chExt cx="0" cy="0"/>
        </a:xfrm>
      </p:grpSpPr>
      <p:sp>
        <p:nvSpPr>
          <p:cNvPr id="454" name="Google Shape;454;p47"/>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455" name="Google Shape;455;p47"/>
          <p:cNvSpPr txBox="1"/>
          <p:nvPr/>
        </p:nvSpPr>
        <p:spPr>
          <a:xfrm>
            <a:off x="269150" y="273050"/>
            <a:ext cx="87675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C87DBB"/>
                </a:solidFill>
                <a:latin typeface="JetBrains Mono"/>
                <a:ea typeface="JetBrains Mono"/>
                <a:cs typeface="JetBrains Mono"/>
                <a:sym typeface="JetBrains Mono"/>
              </a:rPr>
              <a:t>host &gt; src &gt; main &gt; kotlin &gt; ... &gt; NewModuleAction.kt</a:t>
            </a:r>
            <a:endParaRPr sz="2000">
              <a:solidFill>
                <a:srgbClr val="C87DBB"/>
              </a:solidFill>
              <a:latin typeface="JetBrains Mono"/>
              <a:ea typeface="JetBrains Mono"/>
              <a:cs typeface="JetBrains Mono"/>
              <a:sym typeface="JetBrains Mono"/>
            </a:endParaRPr>
          </a:p>
        </p:txBody>
      </p:sp>
      <p:sp>
        <p:nvSpPr>
          <p:cNvPr id="456" name="Google Shape;456;p47"/>
          <p:cNvSpPr txBox="1"/>
          <p:nvPr/>
        </p:nvSpPr>
        <p:spPr>
          <a:xfrm>
            <a:off x="4881473" y="969838"/>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C87DBB"/>
              </a:solidFill>
              <a:latin typeface="JetBrains Mono"/>
              <a:ea typeface="JetBrains Mono"/>
              <a:cs typeface="JetBrains Mono"/>
              <a:sym typeface="JetBrains Mono"/>
            </a:endParaRPr>
          </a:p>
        </p:txBody>
      </p:sp>
      <p:sp>
        <p:nvSpPr>
          <p:cNvPr id="457" name="Google Shape;457;p47"/>
          <p:cNvSpPr/>
          <p:nvPr/>
        </p:nvSpPr>
        <p:spPr>
          <a:xfrm>
            <a:off x="5093225" y="969850"/>
            <a:ext cx="3515700" cy="10833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8" name="Google Shape;458;p47"/>
          <p:cNvSpPr txBox="1"/>
          <p:nvPr/>
        </p:nvSpPr>
        <p:spPr>
          <a:xfrm>
            <a:off x="5240557" y="989846"/>
            <a:ext cx="3220800" cy="10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Specifies the thread and the way </a:t>
            </a:r>
            <a:r>
              <a:rPr lang="en">
                <a:solidFill>
                  <a:srgbClr val="C87DBB"/>
                </a:solidFill>
                <a:latin typeface="JetBrains Mono"/>
                <a:ea typeface="JetBrains Mono"/>
                <a:cs typeface="JetBrains Mono"/>
                <a:sym typeface="JetBrains Mono"/>
              </a:rPr>
              <a:t>AnAction.update</a:t>
            </a:r>
            <a:r>
              <a:rPr lang="en">
                <a:solidFill>
                  <a:srgbClr val="F8F9FA"/>
                </a:solidFill>
                <a:latin typeface="JetBrains Mono"/>
                <a:ea typeface="JetBrains Mono"/>
                <a:cs typeface="JetBrains Mono"/>
                <a:sym typeface="JetBrains Mono"/>
              </a:rPr>
              <a:t> or other update-like methods shall be called</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p:txBody>
      </p:sp>
      <p:sp>
        <p:nvSpPr>
          <p:cNvPr id="459" name="Google Shape;459;p47"/>
          <p:cNvSpPr/>
          <p:nvPr/>
        </p:nvSpPr>
        <p:spPr>
          <a:xfrm>
            <a:off x="5093225" y="2607282"/>
            <a:ext cx="3515700" cy="6315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47"/>
          <p:cNvSpPr txBox="1"/>
          <p:nvPr/>
        </p:nvSpPr>
        <p:spPr>
          <a:xfrm>
            <a:off x="5240557" y="2618937"/>
            <a:ext cx="32208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Updates the presentation of the action; aka visibility.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p:txBody>
      </p:sp>
      <p:sp>
        <p:nvSpPr>
          <p:cNvPr id="461" name="Google Shape;461;p47"/>
          <p:cNvSpPr txBox="1"/>
          <p:nvPr/>
        </p:nvSpPr>
        <p:spPr>
          <a:xfrm>
            <a:off x="4881473" y="377291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C87DBB"/>
              </a:solidFill>
              <a:latin typeface="JetBrains Mono"/>
              <a:ea typeface="JetBrains Mono"/>
              <a:cs typeface="JetBrains Mono"/>
              <a:sym typeface="JetBrains Mono"/>
            </a:endParaRPr>
          </a:p>
        </p:txBody>
      </p:sp>
      <p:sp>
        <p:nvSpPr>
          <p:cNvPr id="462" name="Google Shape;462;p47"/>
          <p:cNvSpPr/>
          <p:nvPr/>
        </p:nvSpPr>
        <p:spPr>
          <a:xfrm>
            <a:off x="5093225" y="3772925"/>
            <a:ext cx="3515700" cy="10833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47"/>
          <p:cNvSpPr txBox="1"/>
          <p:nvPr/>
        </p:nvSpPr>
        <p:spPr>
          <a:xfrm>
            <a:off x="5240557" y="3792921"/>
            <a:ext cx="3220800" cy="10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Performs the action.</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It is called on the UI thread.</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p:txBody>
      </p:sp>
      <p:pic>
        <p:nvPicPr>
          <p:cNvPr id="464" name="Google Shape;464;p47" title="Screenshot 2025-06-25 at 12.13.14 PM.png"/>
          <p:cNvPicPr preferRelativeResize="0"/>
          <p:nvPr/>
        </p:nvPicPr>
        <p:blipFill>
          <a:blip r:embed="rId3">
            <a:alphaModFix/>
          </a:blip>
          <a:stretch>
            <a:fillRect/>
          </a:stretch>
        </p:blipFill>
        <p:spPr>
          <a:xfrm>
            <a:off x="269150" y="1540388"/>
            <a:ext cx="4677165" cy="2745075"/>
          </a:xfrm>
          <a:prstGeom prst="rect">
            <a:avLst/>
          </a:prstGeom>
          <a:noFill/>
          <a:ln>
            <a:noFill/>
          </a:ln>
        </p:spPr>
      </p:pic>
      <p:sp>
        <p:nvSpPr>
          <p:cNvPr id="465" name="Google Shape;465;p47"/>
          <p:cNvSpPr/>
          <p:nvPr/>
        </p:nvSpPr>
        <p:spPr>
          <a:xfrm rot="9908718">
            <a:off x="3943613" y="1587785"/>
            <a:ext cx="1125723" cy="154269"/>
          </a:xfrm>
          <a:prstGeom prst="rightArrow">
            <a:avLst>
              <a:gd fmla="val 50000" name="adj1"/>
              <a:gd fmla="val 50000" name="adj2"/>
            </a:avLst>
          </a:prstGeom>
          <a:solidFill>
            <a:srgbClr val="C87DBB"/>
          </a:solid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47"/>
          <p:cNvSpPr/>
          <p:nvPr/>
        </p:nvSpPr>
        <p:spPr>
          <a:xfrm rot="-10798018">
            <a:off x="3986123" y="2835837"/>
            <a:ext cx="1040700" cy="154200"/>
          </a:xfrm>
          <a:prstGeom prst="rightArrow">
            <a:avLst>
              <a:gd fmla="val 50000" name="adj1"/>
              <a:gd fmla="val 50000" name="adj2"/>
            </a:avLst>
          </a:prstGeom>
          <a:solidFill>
            <a:srgbClr val="C87DBB"/>
          </a:solid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47"/>
          <p:cNvSpPr/>
          <p:nvPr/>
        </p:nvSpPr>
        <p:spPr>
          <a:xfrm rot="-9189697">
            <a:off x="4026008" y="3975065"/>
            <a:ext cx="1040588" cy="154290"/>
          </a:xfrm>
          <a:prstGeom prst="rightArrow">
            <a:avLst>
              <a:gd fmla="val 50000" name="adj1"/>
              <a:gd fmla="val 50000" name="adj2"/>
            </a:avLst>
          </a:prstGeom>
          <a:solidFill>
            <a:srgbClr val="C87DBB"/>
          </a:solid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471" name="Shape 471"/>
        <p:cNvGrpSpPr/>
        <p:nvPr/>
      </p:nvGrpSpPr>
      <p:grpSpPr>
        <a:xfrm>
          <a:off x="0" y="0"/>
          <a:ext cx="0" cy="0"/>
          <a:chOff x="0" y="0"/>
          <a:chExt cx="0" cy="0"/>
        </a:xfrm>
      </p:grpSpPr>
      <p:sp>
        <p:nvSpPr>
          <p:cNvPr id="472" name="Google Shape;472;p48"/>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473" name="Google Shape;473;p48"/>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6C1D6"/>
                </a:solidFill>
                <a:latin typeface="JetBrains Mono"/>
                <a:ea typeface="JetBrains Mono"/>
                <a:cs typeface="JetBrains Mono"/>
                <a:sym typeface="JetBrains Mono"/>
              </a:rPr>
              <a:t>Visualizing Changes</a:t>
            </a:r>
            <a:endParaRPr b="1" sz="2200">
              <a:solidFill>
                <a:srgbClr val="56C1D6"/>
              </a:solidFill>
              <a:latin typeface="JetBrains Mono"/>
              <a:ea typeface="JetBrains Mono"/>
              <a:cs typeface="JetBrains Mono"/>
              <a:sym typeface="JetBrains Mono"/>
            </a:endParaRPr>
          </a:p>
        </p:txBody>
      </p:sp>
      <p:sp>
        <p:nvSpPr>
          <p:cNvPr id="474" name="Google Shape;474;p48"/>
          <p:cNvSpPr/>
          <p:nvPr/>
        </p:nvSpPr>
        <p:spPr>
          <a:xfrm>
            <a:off x="366100" y="2291450"/>
            <a:ext cx="3344100" cy="2438100"/>
          </a:xfrm>
          <a:prstGeom prst="roundRect">
            <a:avLst>
              <a:gd fmla="val 5531" name="adj"/>
            </a:avLst>
          </a:prstGeom>
          <a:noFill/>
          <a:ln cap="flat" cmpd="sng" w="9525">
            <a:solidFill>
              <a:srgbClr val="56C1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56C1D6"/>
              </a:solidFill>
            </a:endParaRPr>
          </a:p>
        </p:txBody>
      </p:sp>
      <p:sp>
        <p:nvSpPr>
          <p:cNvPr id="475" name="Google Shape;475;p48"/>
          <p:cNvSpPr txBox="1"/>
          <p:nvPr/>
        </p:nvSpPr>
        <p:spPr>
          <a:xfrm>
            <a:off x="506244" y="2336451"/>
            <a:ext cx="3063900" cy="22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Execute the </a:t>
            </a:r>
            <a:r>
              <a:rPr lang="en">
                <a:solidFill>
                  <a:srgbClr val="56C1D6"/>
                </a:solidFill>
                <a:latin typeface="JetBrains Mono"/>
                <a:ea typeface="JetBrains Mono"/>
                <a:cs typeface="JetBrains Mono"/>
                <a:sym typeface="JetBrains Mono"/>
              </a:rPr>
              <a:t>runIde</a:t>
            </a:r>
            <a:r>
              <a:rPr lang="en">
                <a:solidFill>
                  <a:srgbClr val="F8F9FA"/>
                </a:solidFill>
                <a:latin typeface="JetBrains Mono"/>
                <a:ea typeface="JetBrains Mono"/>
                <a:cs typeface="JetBrains Mono"/>
                <a:sym typeface="JetBrains Mono"/>
              </a:rPr>
              <a:t> Gradle Task</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Launching a development IDE instance</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Debuggable by adding </a:t>
            </a:r>
            <a:r>
              <a:rPr lang="en">
                <a:solidFill>
                  <a:srgbClr val="56C1D6"/>
                </a:solidFill>
                <a:latin typeface="JetBrains Mono"/>
                <a:ea typeface="JetBrains Mono"/>
                <a:cs typeface="JetBrains Mono"/>
                <a:sym typeface="JetBrains Mono"/>
              </a:rPr>
              <a:t>--debug-jvm</a:t>
            </a:r>
            <a:endParaRPr>
              <a:solidFill>
                <a:srgbClr val="56C1D6"/>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p:txBody>
      </p:sp>
      <p:pic>
        <p:nvPicPr>
          <p:cNvPr id="476" name="Google Shape;476;p48" title="Screenshot 2025-06-25 at 11.35.45 AM.png"/>
          <p:cNvPicPr preferRelativeResize="0"/>
          <p:nvPr/>
        </p:nvPicPr>
        <p:blipFill>
          <a:blip r:embed="rId3">
            <a:alphaModFix/>
          </a:blip>
          <a:stretch>
            <a:fillRect/>
          </a:stretch>
        </p:blipFill>
        <p:spPr>
          <a:xfrm>
            <a:off x="366100" y="891035"/>
            <a:ext cx="5584500" cy="1182900"/>
          </a:xfrm>
          <a:prstGeom prst="roundRect">
            <a:avLst>
              <a:gd fmla="val 16667" name="adj"/>
            </a:avLst>
          </a:prstGeom>
          <a:noFill/>
          <a:ln>
            <a:noFill/>
          </a:ln>
        </p:spPr>
      </p:pic>
      <p:pic>
        <p:nvPicPr>
          <p:cNvPr id="477" name="Google Shape;477;p48" title="Screenshot 2025-06-25 at 11.36.57 AM.png"/>
          <p:cNvPicPr preferRelativeResize="0"/>
          <p:nvPr/>
        </p:nvPicPr>
        <p:blipFill>
          <a:blip r:embed="rId4">
            <a:alphaModFix/>
          </a:blip>
          <a:stretch>
            <a:fillRect/>
          </a:stretch>
        </p:blipFill>
        <p:spPr>
          <a:xfrm>
            <a:off x="6286450" y="2755926"/>
            <a:ext cx="2857551" cy="2387575"/>
          </a:xfrm>
          <a:prstGeom prst="rect">
            <a:avLst/>
          </a:prstGeom>
          <a:noFill/>
          <a:ln>
            <a:noFill/>
          </a:ln>
        </p:spPr>
      </p:pic>
      <p:pic>
        <p:nvPicPr>
          <p:cNvPr id="478" name="Google Shape;478;p48" title="Screenshot 2025-06-25 at 11.36.54 AM.png"/>
          <p:cNvPicPr preferRelativeResize="0"/>
          <p:nvPr/>
        </p:nvPicPr>
        <p:blipFill>
          <a:blip r:embed="rId5">
            <a:alphaModFix/>
          </a:blip>
          <a:stretch>
            <a:fillRect/>
          </a:stretch>
        </p:blipFill>
        <p:spPr>
          <a:xfrm>
            <a:off x="3987775" y="2033125"/>
            <a:ext cx="2298676" cy="1494479"/>
          </a:xfrm>
          <a:prstGeom prst="rect">
            <a:avLst/>
          </a:prstGeom>
          <a:noFill/>
          <a:ln>
            <a:noFill/>
          </a:ln>
        </p:spPr>
      </p:pic>
      <p:sp>
        <p:nvSpPr>
          <p:cNvPr id="479" name="Google Shape;479;p48"/>
          <p:cNvSpPr/>
          <p:nvPr/>
        </p:nvSpPr>
        <p:spPr>
          <a:xfrm rot="5400000">
            <a:off x="4843525" y="1734475"/>
            <a:ext cx="351000" cy="246300"/>
          </a:xfrm>
          <a:prstGeom prst="rightArrow">
            <a:avLst>
              <a:gd fmla="val 50000" name="adj1"/>
              <a:gd fmla="val 50000" name="adj2"/>
            </a:avLst>
          </a:prstGeom>
          <a:solidFill>
            <a:srgbClr val="56C1D6"/>
          </a:solidFill>
          <a:ln cap="flat" cmpd="sng" w="9525">
            <a:solidFill>
              <a:srgbClr val="56C1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48"/>
          <p:cNvSpPr/>
          <p:nvPr/>
        </p:nvSpPr>
        <p:spPr>
          <a:xfrm rot="5400000">
            <a:off x="5960450" y="3514550"/>
            <a:ext cx="414000" cy="440100"/>
          </a:xfrm>
          <a:prstGeom prst="bentUpArrow">
            <a:avLst>
              <a:gd fmla="val 25000" name="adj1"/>
              <a:gd fmla="val 25000" name="adj2"/>
              <a:gd fmla="val 25000" name="adj3"/>
            </a:avLst>
          </a:prstGeom>
          <a:solidFill>
            <a:srgbClr val="56C1D6"/>
          </a:solidFill>
          <a:ln cap="flat" cmpd="sng" w="9525">
            <a:solidFill>
              <a:srgbClr val="56C1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484" name="Shape 484"/>
        <p:cNvGrpSpPr/>
        <p:nvPr/>
      </p:nvGrpSpPr>
      <p:grpSpPr>
        <a:xfrm>
          <a:off x="0" y="0"/>
          <a:ext cx="0" cy="0"/>
          <a:chOff x="0" y="0"/>
          <a:chExt cx="0" cy="0"/>
        </a:xfrm>
      </p:grpSpPr>
      <p:sp>
        <p:nvSpPr>
          <p:cNvPr id="485" name="Google Shape;485;p49"/>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486" name="Google Shape;486;p49"/>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6C1D6"/>
                </a:solidFill>
                <a:latin typeface="JetBrains Mono"/>
                <a:ea typeface="JetBrains Mono"/>
                <a:cs typeface="JetBrains Mono"/>
                <a:sym typeface="JetBrains Mono"/>
              </a:rPr>
              <a:t>Visualizing Changes</a:t>
            </a:r>
            <a:endParaRPr sz="2200">
              <a:solidFill>
                <a:srgbClr val="C87DBB"/>
              </a:solidFill>
              <a:latin typeface="JetBrains Mono"/>
              <a:ea typeface="JetBrains Mono"/>
              <a:cs typeface="JetBrains Mono"/>
              <a:sym typeface="JetBrains Mono"/>
            </a:endParaRPr>
          </a:p>
        </p:txBody>
      </p:sp>
      <p:sp>
        <p:nvSpPr>
          <p:cNvPr id="487" name="Google Shape;487;p49"/>
          <p:cNvSpPr/>
          <p:nvPr/>
        </p:nvSpPr>
        <p:spPr>
          <a:xfrm>
            <a:off x="366100" y="2291450"/>
            <a:ext cx="8189700" cy="2438100"/>
          </a:xfrm>
          <a:prstGeom prst="roundRect">
            <a:avLst>
              <a:gd fmla="val 5531" name="adj"/>
            </a:avLst>
          </a:prstGeom>
          <a:noFill/>
          <a:ln cap="flat" cmpd="sng" w="9525">
            <a:solidFill>
              <a:srgbClr val="56C1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49"/>
          <p:cNvSpPr txBox="1"/>
          <p:nvPr/>
        </p:nvSpPr>
        <p:spPr>
          <a:xfrm>
            <a:off x="709305" y="2336451"/>
            <a:ext cx="7503000" cy="22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Right clicking a project from within the Project panel reveals our new </a:t>
            </a:r>
            <a:r>
              <a:rPr lang="en">
                <a:solidFill>
                  <a:srgbClr val="56C1D6"/>
                </a:solidFill>
                <a:latin typeface="JetBrains Mono"/>
                <a:ea typeface="JetBrains Mono"/>
                <a:cs typeface="JetBrains Mono"/>
                <a:sym typeface="JetBrains Mono"/>
              </a:rPr>
              <a:t>&lt;action&gt;</a:t>
            </a:r>
            <a:r>
              <a:rPr lang="en">
                <a:solidFill>
                  <a:srgbClr val="F8F9FA"/>
                </a:solidFill>
                <a:latin typeface="JetBrains Mono"/>
                <a:ea typeface="JetBrains Mono"/>
                <a:cs typeface="JetBrains Mono"/>
                <a:sym typeface="JetBrains Mono"/>
              </a:rPr>
              <a:t>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One of the </a:t>
            </a:r>
            <a:r>
              <a:rPr lang="en">
                <a:solidFill>
                  <a:srgbClr val="56C1D6"/>
                </a:solidFill>
                <a:latin typeface="JetBrains Mono"/>
                <a:ea typeface="JetBrains Mono"/>
                <a:cs typeface="JetBrains Mono"/>
                <a:sym typeface="JetBrains Mono"/>
              </a:rPr>
              <a:t>&lt;action&gt;</a:t>
            </a:r>
            <a:r>
              <a:rPr lang="en">
                <a:solidFill>
                  <a:srgbClr val="F8F9FA"/>
                </a:solidFill>
                <a:latin typeface="JetBrains Mono"/>
                <a:ea typeface="JetBrains Mono"/>
                <a:cs typeface="JetBrains Mono"/>
                <a:sym typeface="JetBrains Mono"/>
              </a:rPr>
              <a:t>s is nested within the ‘Run</a:t>
            </a:r>
            <a:r>
              <a:rPr lang="en">
                <a:solidFill>
                  <a:srgbClr val="F8F9FA"/>
                </a:solidFill>
                <a:latin typeface="JetBrains Mono"/>
                <a:ea typeface="JetBrains Mono"/>
                <a:cs typeface="JetBrains Mono"/>
                <a:sym typeface="JetBrains Mono"/>
              </a:rPr>
              <a:t>...‘ group</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Notice the </a:t>
            </a:r>
            <a:r>
              <a:rPr lang="en">
                <a:solidFill>
                  <a:srgbClr val="56C1D6"/>
                </a:solidFill>
                <a:latin typeface="JetBrains Mono"/>
                <a:ea typeface="JetBrains Mono"/>
                <a:cs typeface="JetBrains Mono"/>
                <a:sym typeface="JetBrains Mono"/>
              </a:rPr>
              <a:t>&lt;icon&gt;</a:t>
            </a:r>
            <a:r>
              <a:rPr lang="en">
                <a:solidFill>
                  <a:srgbClr val="C87DBB"/>
                </a:solidFill>
                <a:latin typeface="JetBrains Mono"/>
                <a:ea typeface="JetBrains Mono"/>
                <a:cs typeface="JetBrains Mono"/>
                <a:sym typeface="JetBrains Mono"/>
              </a:rPr>
              <a:t> </a:t>
            </a:r>
            <a:r>
              <a:rPr lang="en">
                <a:solidFill>
                  <a:srgbClr val="F8F9FA"/>
                </a:solidFill>
                <a:latin typeface="JetBrains Mono"/>
                <a:ea typeface="JetBrains Mono"/>
                <a:cs typeface="JetBrains Mono"/>
                <a:sym typeface="JetBrains Mono"/>
              </a:rPr>
              <a:t>‘sugar’ to the left of each </a:t>
            </a:r>
            <a:r>
              <a:rPr lang="en">
                <a:solidFill>
                  <a:srgbClr val="56C1D6"/>
                </a:solidFill>
                <a:latin typeface="JetBrains Mono"/>
                <a:ea typeface="JetBrains Mono"/>
                <a:cs typeface="JetBrains Mono"/>
                <a:sym typeface="JetBrains Mono"/>
              </a:rPr>
              <a:t>&lt;action&gt;</a:t>
            </a:r>
            <a:endParaRPr>
              <a:solidFill>
                <a:srgbClr val="56C1D6"/>
              </a:solidFill>
              <a:latin typeface="JetBrains Mono"/>
              <a:ea typeface="JetBrains Mono"/>
              <a:cs typeface="JetBrains Mono"/>
              <a:sym typeface="JetBrains Mono"/>
            </a:endParaRPr>
          </a:p>
        </p:txBody>
      </p:sp>
      <p:pic>
        <p:nvPicPr>
          <p:cNvPr id="489" name="Google Shape;489;p49" title="Screenshot 2025-06-19 at 2.30.24 PM.png"/>
          <p:cNvPicPr preferRelativeResize="0"/>
          <p:nvPr/>
        </p:nvPicPr>
        <p:blipFill>
          <a:blip r:embed="rId3">
            <a:alphaModFix/>
          </a:blip>
          <a:stretch>
            <a:fillRect/>
          </a:stretch>
        </p:blipFill>
        <p:spPr>
          <a:xfrm>
            <a:off x="366100" y="858357"/>
            <a:ext cx="8189700" cy="1230900"/>
          </a:xfrm>
          <a:prstGeom prst="roundRect">
            <a:avLst>
              <a:gd fmla="val 16667" name="adj"/>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1E1F21"/>
        </a:solidFill>
      </p:bgPr>
    </p:bg>
    <p:spTree>
      <p:nvGrpSpPr>
        <p:cNvPr id="493" name="Shape 493"/>
        <p:cNvGrpSpPr/>
        <p:nvPr/>
      </p:nvGrpSpPr>
      <p:grpSpPr>
        <a:xfrm>
          <a:off x="0" y="0"/>
          <a:ext cx="0" cy="0"/>
          <a:chOff x="0" y="0"/>
          <a:chExt cx="0" cy="0"/>
        </a:xfrm>
      </p:grpSpPr>
      <p:sp>
        <p:nvSpPr>
          <p:cNvPr id="494" name="Google Shape;494;p50"/>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495" name="Google Shape;495;p50"/>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56C1D6"/>
                </a:solidFill>
                <a:latin typeface="JetBrains Mono"/>
                <a:ea typeface="JetBrains Mono"/>
                <a:cs typeface="JetBrains Mono"/>
                <a:sym typeface="JetBrains Mono"/>
              </a:rPr>
              <a:t>Bonus: Additional Conditional Display</a:t>
            </a:r>
            <a:endParaRPr b="1" sz="2200">
              <a:solidFill>
                <a:srgbClr val="56C1D6"/>
              </a:solidFill>
              <a:latin typeface="JetBrains Mono"/>
              <a:ea typeface="JetBrains Mono"/>
              <a:cs typeface="JetBrains Mono"/>
              <a:sym typeface="JetBrains Mono"/>
            </a:endParaRPr>
          </a:p>
        </p:txBody>
      </p:sp>
      <p:pic>
        <p:nvPicPr>
          <p:cNvPr id="496" name="Google Shape;496;p50" title="Screenshot 2025-06-19 at 2.50.21 PM.png"/>
          <p:cNvPicPr preferRelativeResize="0"/>
          <p:nvPr/>
        </p:nvPicPr>
        <p:blipFill>
          <a:blip r:embed="rId3">
            <a:alphaModFix/>
          </a:blip>
          <a:stretch>
            <a:fillRect/>
          </a:stretch>
        </p:blipFill>
        <p:spPr>
          <a:xfrm>
            <a:off x="316275" y="810375"/>
            <a:ext cx="7919875" cy="3879625"/>
          </a:xfrm>
          <a:prstGeom prst="rect">
            <a:avLst/>
          </a:prstGeom>
          <a:noFill/>
          <a:ln>
            <a:noFill/>
          </a:ln>
        </p:spPr>
      </p:pic>
      <p:sp>
        <p:nvSpPr>
          <p:cNvPr id="497" name="Google Shape;497;p50"/>
          <p:cNvSpPr/>
          <p:nvPr/>
        </p:nvSpPr>
        <p:spPr>
          <a:xfrm>
            <a:off x="1388200" y="2616600"/>
            <a:ext cx="6534600" cy="554400"/>
          </a:xfrm>
          <a:prstGeom prst="roundRect">
            <a:avLst>
              <a:gd fmla="val 5531" name="adj"/>
            </a:avLst>
          </a:prstGeom>
          <a:noFill/>
          <a:ln cap="flat" cmpd="sng" w="38100">
            <a:solidFill>
              <a:srgbClr val="56C1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1E1F21"/>
        </a:solidFill>
      </p:bgPr>
    </p:bg>
    <p:spTree>
      <p:nvGrpSpPr>
        <p:cNvPr id="501" name="Shape 501"/>
        <p:cNvGrpSpPr/>
        <p:nvPr/>
      </p:nvGrpSpPr>
      <p:grpSpPr>
        <a:xfrm>
          <a:off x="0" y="0"/>
          <a:ext cx="0" cy="0"/>
          <a:chOff x="0" y="0"/>
          <a:chExt cx="0" cy="0"/>
        </a:xfrm>
      </p:grpSpPr>
      <p:sp>
        <p:nvSpPr>
          <p:cNvPr id="502" name="Google Shape;502;p51"/>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503" name="Google Shape;503;p51"/>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rgbClr val="56C1D6"/>
                </a:solidFill>
                <a:latin typeface="JetBrains Mono"/>
                <a:ea typeface="JetBrains Mono"/>
                <a:cs typeface="JetBrains Mono"/>
                <a:sym typeface="JetBrains Mono"/>
              </a:rPr>
              <a:t>Bonus: Additional Conditional Display</a:t>
            </a:r>
            <a:endParaRPr b="1" sz="2200">
              <a:solidFill>
                <a:srgbClr val="56C1D6"/>
              </a:solidFill>
              <a:latin typeface="JetBrains Mono"/>
              <a:ea typeface="JetBrains Mono"/>
              <a:cs typeface="JetBrains Mono"/>
              <a:sym typeface="JetBrains Mono"/>
            </a:endParaRPr>
          </a:p>
          <a:p>
            <a:pPr indent="0" lvl="0" marL="0" rtl="0" algn="l">
              <a:spcBef>
                <a:spcPts val="0"/>
              </a:spcBef>
              <a:spcAft>
                <a:spcPts val="0"/>
              </a:spcAft>
              <a:buNone/>
            </a:pPr>
            <a:r>
              <a:t/>
            </a:r>
            <a:endParaRPr sz="2200">
              <a:solidFill>
                <a:srgbClr val="56C1D6"/>
              </a:solidFill>
              <a:latin typeface="JetBrains Mono"/>
              <a:ea typeface="JetBrains Mono"/>
              <a:cs typeface="JetBrains Mono"/>
              <a:sym typeface="JetBrains Mono"/>
            </a:endParaRPr>
          </a:p>
        </p:txBody>
      </p:sp>
      <p:pic>
        <p:nvPicPr>
          <p:cNvPr id="504" name="Google Shape;504;p51" title="Screenshot 2025-06-19 at 2.50.21 PM.png"/>
          <p:cNvPicPr preferRelativeResize="0"/>
          <p:nvPr/>
        </p:nvPicPr>
        <p:blipFill>
          <a:blip r:embed="rId3">
            <a:alphaModFix/>
          </a:blip>
          <a:stretch>
            <a:fillRect/>
          </a:stretch>
        </p:blipFill>
        <p:spPr>
          <a:xfrm>
            <a:off x="316275" y="810375"/>
            <a:ext cx="7919875" cy="3879625"/>
          </a:xfrm>
          <a:prstGeom prst="rect">
            <a:avLst/>
          </a:prstGeom>
          <a:noFill/>
          <a:ln>
            <a:noFill/>
          </a:ln>
        </p:spPr>
      </p:pic>
      <p:sp>
        <p:nvSpPr>
          <p:cNvPr id="505" name="Google Shape;505;p51"/>
          <p:cNvSpPr/>
          <p:nvPr/>
        </p:nvSpPr>
        <p:spPr>
          <a:xfrm>
            <a:off x="1388200" y="2616600"/>
            <a:ext cx="6534600" cy="5544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p51"/>
          <p:cNvSpPr/>
          <p:nvPr/>
        </p:nvSpPr>
        <p:spPr>
          <a:xfrm>
            <a:off x="182800" y="106050"/>
            <a:ext cx="8945400" cy="4931400"/>
          </a:xfrm>
          <a:prstGeom prst="rect">
            <a:avLst/>
          </a:prstGeom>
          <a:solidFill>
            <a:srgbClr val="1E1F21">
              <a:alpha val="9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07" name="Google Shape;507;p51" title="Screenshot 2025-06-19 at 2.58.26 PM.png"/>
          <p:cNvPicPr preferRelativeResize="0"/>
          <p:nvPr/>
        </p:nvPicPr>
        <p:blipFill>
          <a:blip r:embed="rId4">
            <a:alphaModFix/>
          </a:blip>
          <a:stretch>
            <a:fillRect/>
          </a:stretch>
        </p:blipFill>
        <p:spPr>
          <a:xfrm>
            <a:off x="723025" y="653025"/>
            <a:ext cx="7780500" cy="1500300"/>
          </a:xfrm>
          <a:prstGeom prst="roundRect">
            <a:avLst>
              <a:gd fmla="val 16667" name="adj"/>
            </a:avLst>
          </a:prstGeom>
          <a:noFill/>
          <a:ln>
            <a:noFill/>
          </a:ln>
        </p:spPr>
      </p:pic>
      <p:pic>
        <p:nvPicPr>
          <p:cNvPr id="508" name="Google Shape;508;p51" title="Screenshot 2025-06-19 at 2.58.59 PM.png"/>
          <p:cNvPicPr preferRelativeResize="0"/>
          <p:nvPr/>
        </p:nvPicPr>
        <p:blipFill>
          <a:blip r:embed="rId5">
            <a:alphaModFix/>
          </a:blip>
          <a:stretch>
            <a:fillRect/>
          </a:stretch>
        </p:blipFill>
        <p:spPr>
          <a:xfrm>
            <a:off x="696275" y="2691550"/>
            <a:ext cx="7833900" cy="1545900"/>
          </a:xfrm>
          <a:prstGeom prst="roundRect">
            <a:avLst>
              <a:gd fmla="val 16667" name="adj"/>
            </a:avLst>
          </a:prstGeom>
          <a:noFill/>
          <a:ln>
            <a:noFill/>
          </a:ln>
        </p:spPr>
      </p:pic>
      <p:sp>
        <p:nvSpPr>
          <p:cNvPr id="509" name="Google Shape;509;p51"/>
          <p:cNvSpPr txBox="1"/>
          <p:nvPr/>
        </p:nvSpPr>
        <p:spPr>
          <a:xfrm>
            <a:off x="723025" y="273050"/>
            <a:ext cx="25527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56C1D6"/>
                </a:solidFill>
                <a:latin typeface="JetBrains Mono"/>
                <a:ea typeface="JetBrains Mono"/>
                <a:cs typeface="JetBrains Mono"/>
                <a:sym typeface="JetBrains Mono"/>
              </a:rPr>
              <a:t>Matching Directory</a:t>
            </a:r>
            <a:endParaRPr b="1" sz="1700">
              <a:solidFill>
                <a:srgbClr val="56C1D6"/>
              </a:solidFill>
              <a:latin typeface="JetBrains Mono"/>
              <a:ea typeface="JetBrains Mono"/>
              <a:cs typeface="JetBrains Mono"/>
              <a:sym typeface="JetBrains Mono"/>
            </a:endParaRPr>
          </a:p>
        </p:txBody>
      </p:sp>
      <p:sp>
        <p:nvSpPr>
          <p:cNvPr id="510" name="Google Shape;510;p51"/>
          <p:cNvSpPr txBox="1"/>
          <p:nvPr/>
        </p:nvSpPr>
        <p:spPr>
          <a:xfrm>
            <a:off x="723025" y="2279100"/>
            <a:ext cx="2850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56C1D6"/>
                </a:solidFill>
                <a:latin typeface="JetBrains Mono"/>
                <a:ea typeface="JetBrains Mono"/>
                <a:cs typeface="JetBrains Mono"/>
                <a:sym typeface="JetBrains Mono"/>
              </a:rPr>
              <a:t>Mismatched</a:t>
            </a:r>
            <a:r>
              <a:rPr lang="en" sz="1700">
                <a:solidFill>
                  <a:srgbClr val="56C1D6"/>
                </a:solidFill>
                <a:latin typeface="JetBrains Mono"/>
                <a:ea typeface="JetBrains Mono"/>
                <a:cs typeface="JetBrains Mono"/>
                <a:sym typeface="JetBrains Mono"/>
              </a:rPr>
              <a:t> Directory</a:t>
            </a:r>
            <a:endParaRPr b="1" sz="1700">
              <a:solidFill>
                <a:srgbClr val="56C1D6"/>
              </a:solidFill>
              <a:latin typeface="JetBrains Mono"/>
              <a:ea typeface="JetBrains Mono"/>
              <a:cs typeface="JetBrains Mono"/>
              <a:sym typeface="JetBrains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76" name="Shape 76"/>
        <p:cNvGrpSpPr/>
        <p:nvPr/>
      </p:nvGrpSpPr>
      <p:grpSpPr>
        <a:xfrm>
          <a:off x="0" y="0"/>
          <a:ext cx="0" cy="0"/>
          <a:chOff x="0" y="0"/>
          <a:chExt cx="0" cy="0"/>
        </a:xfrm>
      </p:grpSpPr>
      <p:sp>
        <p:nvSpPr>
          <p:cNvPr id="77" name="Google Shape;77;p16"/>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78" name="Google Shape;78;p16"/>
          <p:cNvSpPr txBox="1"/>
          <p:nvPr/>
        </p:nvSpPr>
        <p:spPr>
          <a:xfrm>
            <a:off x="137650" y="1888075"/>
            <a:ext cx="8839500" cy="11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8F9FA"/>
                </a:solidFill>
                <a:latin typeface="JetBrains Mono"/>
                <a:ea typeface="JetBrains Mono"/>
                <a:cs typeface="JetBrains Mono"/>
                <a:sym typeface="JetBrains Mono"/>
              </a:rPr>
              <a:t>S</a:t>
            </a:r>
            <a:r>
              <a:rPr lang="en" sz="2200">
                <a:solidFill>
                  <a:srgbClr val="F8F9FA"/>
                </a:solidFill>
                <a:latin typeface="JetBrains Mono"/>
                <a:ea typeface="JetBrains Mono"/>
                <a:cs typeface="JetBrains Mono"/>
                <a:sym typeface="JetBrains Mono"/>
              </a:rPr>
              <a:t>uperior developer experience (DevEx) translates to </a:t>
            </a:r>
            <a:r>
              <a:rPr lang="en" sz="2200">
                <a:solidFill>
                  <a:srgbClr val="C87DBB"/>
                </a:solidFill>
                <a:latin typeface="JetBrains Mono"/>
                <a:ea typeface="JetBrains Mono"/>
                <a:cs typeface="JetBrains Mono"/>
                <a:sym typeface="JetBrains Mono"/>
              </a:rPr>
              <a:t>higher productivity</a:t>
            </a:r>
            <a:r>
              <a:rPr lang="en" sz="2200">
                <a:solidFill>
                  <a:srgbClr val="F8F9FA"/>
                </a:solidFill>
                <a:latin typeface="JetBrains Mono"/>
                <a:ea typeface="JetBrains Mono"/>
                <a:cs typeface="JetBrains Mono"/>
                <a:sym typeface="JetBrains Mono"/>
              </a:rPr>
              <a:t>, </a:t>
            </a:r>
            <a:r>
              <a:rPr lang="en" sz="2200">
                <a:solidFill>
                  <a:srgbClr val="57A8F5"/>
                </a:solidFill>
                <a:latin typeface="JetBrains Mono"/>
                <a:ea typeface="JetBrains Mono"/>
                <a:cs typeface="JetBrains Mono"/>
                <a:sym typeface="JetBrains Mono"/>
              </a:rPr>
              <a:t>improved app quality</a:t>
            </a:r>
            <a:r>
              <a:rPr lang="en" sz="2200">
                <a:solidFill>
                  <a:srgbClr val="F8F9FA"/>
                </a:solidFill>
                <a:latin typeface="JetBrains Mono"/>
                <a:ea typeface="JetBrains Mono"/>
                <a:cs typeface="JetBrains Mono"/>
                <a:sym typeface="JetBrains Mono"/>
              </a:rPr>
              <a:t>, </a:t>
            </a:r>
            <a:r>
              <a:rPr lang="en" sz="2200">
                <a:solidFill>
                  <a:srgbClr val="B3AE60"/>
                </a:solidFill>
                <a:latin typeface="JetBrains Mono"/>
                <a:ea typeface="JetBrains Mono"/>
                <a:cs typeface="JetBrains Mono"/>
                <a:sym typeface="JetBrains Mono"/>
              </a:rPr>
              <a:t>greater facility for innovation</a:t>
            </a:r>
            <a:r>
              <a:rPr lang="en" sz="2200">
                <a:solidFill>
                  <a:srgbClr val="F8F9FA"/>
                </a:solidFill>
                <a:latin typeface="JetBrains Mono"/>
                <a:ea typeface="JetBrains Mono"/>
                <a:cs typeface="JetBrains Mono"/>
                <a:sym typeface="JetBrains Mono"/>
              </a:rPr>
              <a:t>, and </a:t>
            </a:r>
            <a:r>
              <a:rPr lang="en" sz="2200">
                <a:solidFill>
                  <a:srgbClr val="6BB38A"/>
                </a:solidFill>
                <a:latin typeface="JetBrains Mono"/>
                <a:ea typeface="JetBrains Mono"/>
                <a:cs typeface="JetBrains Mono"/>
                <a:sym typeface="JetBrains Mono"/>
              </a:rPr>
              <a:t>happier engineers</a:t>
            </a:r>
            <a:endParaRPr sz="2200">
              <a:solidFill>
                <a:srgbClr val="F8F9FA"/>
              </a:solidFill>
              <a:latin typeface="JetBrains Mono"/>
              <a:ea typeface="JetBrains Mono"/>
              <a:cs typeface="JetBrains Mono"/>
              <a:sym typeface="JetBrains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514" name="Shape 514"/>
        <p:cNvGrpSpPr/>
        <p:nvPr/>
      </p:nvGrpSpPr>
      <p:grpSpPr>
        <a:xfrm>
          <a:off x="0" y="0"/>
          <a:ext cx="0" cy="0"/>
          <a:chOff x="0" y="0"/>
          <a:chExt cx="0" cy="0"/>
        </a:xfrm>
      </p:grpSpPr>
      <p:sp>
        <p:nvSpPr>
          <p:cNvPr id="515" name="Google Shape;515;p52"/>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516" name="Google Shape;516;p52"/>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88038"/>
                </a:solidFill>
                <a:latin typeface="JetBrains Mono"/>
                <a:ea typeface="JetBrains Mono"/>
                <a:cs typeface="JetBrains Mono"/>
                <a:sym typeface="JetBrains Mono"/>
              </a:rPr>
              <a:t>Prompting a Dialog</a:t>
            </a:r>
            <a:endParaRPr b="1" sz="2200">
              <a:solidFill>
                <a:srgbClr val="188038"/>
              </a:solidFill>
              <a:latin typeface="JetBrains Mono"/>
              <a:ea typeface="JetBrains Mono"/>
              <a:cs typeface="JetBrains Mono"/>
              <a:sym typeface="JetBrains Mono"/>
            </a:endParaRPr>
          </a:p>
        </p:txBody>
      </p:sp>
      <p:pic>
        <p:nvPicPr>
          <p:cNvPr id="517" name="Google Shape;517;p52" title="Screenshot 2025-06-23 at 10.06.18 AM.png"/>
          <p:cNvPicPr preferRelativeResize="0"/>
          <p:nvPr/>
        </p:nvPicPr>
        <p:blipFill>
          <a:blip r:embed="rId3">
            <a:alphaModFix/>
          </a:blip>
          <a:stretch>
            <a:fillRect/>
          </a:stretch>
        </p:blipFill>
        <p:spPr>
          <a:xfrm>
            <a:off x="323750" y="858350"/>
            <a:ext cx="8496502" cy="3751951"/>
          </a:xfrm>
          <a:prstGeom prst="rect">
            <a:avLst/>
          </a:prstGeom>
          <a:noFill/>
          <a:ln>
            <a:noFill/>
          </a:ln>
        </p:spPr>
      </p:pic>
      <p:sp>
        <p:nvSpPr>
          <p:cNvPr id="518" name="Google Shape;518;p52"/>
          <p:cNvSpPr/>
          <p:nvPr/>
        </p:nvSpPr>
        <p:spPr>
          <a:xfrm>
            <a:off x="938000" y="3049550"/>
            <a:ext cx="6534600" cy="680400"/>
          </a:xfrm>
          <a:prstGeom prst="roundRect">
            <a:avLst>
              <a:gd fmla="val 5531" name="adj"/>
            </a:avLst>
          </a:prstGeom>
          <a:noFill/>
          <a:ln cap="flat" cmpd="sng" w="3810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522" name="Shape 522"/>
        <p:cNvGrpSpPr/>
        <p:nvPr/>
      </p:nvGrpSpPr>
      <p:grpSpPr>
        <a:xfrm>
          <a:off x="0" y="0"/>
          <a:ext cx="0" cy="0"/>
          <a:chOff x="0" y="0"/>
          <a:chExt cx="0" cy="0"/>
        </a:xfrm>
      </p:grpSpPr>
      <p:sp>
        <p:nvSpPr>
          <p:cNvPr id="523" name="Google Shape;523;p53"/>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524" name="Google Shape;524;p53"/>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88038"/>
                </a:solidFill>
                <a:latin typeface="JetBrains Mono"/>
                <a:ea typeface="JetBrains Mono"/>
                <a:cs typeface="JetBrains Mono"/>
                <a:sym typeface="JetBrains Mono"/>
              </a:rPr>
              <a:t>Dialog using Kotlin UI DSL</a:t>
            </a:r>
            <a:endParaRPr b="1" sz="2200">
              <a:solidFill>
                <a:srgbClr val="188038"/>
              </a:solidFill>
              <a:latin typeface="JetBrains Mono"/>
              <a:ea typeface="JetBrains Mono"/>
              <a:cs typeface="JetBrains Mono"/>
              <a:sym typeface="JetBrains Mono"/>
            </a:endParaRPr>
          </a:p>
        </p:txBody>
      </p:sp>
      <p:pic>
        <p:nvPicPr>
          <p:cNvPr id="525" name="Google Shape;525;p53" title="Screenshot 2025-06-23 at 10.13.04 AM.png"/>
          <p:cNvPicPr preferRelativeResize="0"/>
          <p:nvPr/>
        </p:nvPicPr>
        <p:blipFill>
          <a:blip r:embed="rId3">
            <a:alphaModFix/>
          </a:blip>
          <a:stretch>
            <a:fillRect/>
          </a:stretch>
        </p:blipFill>
        <p:spPr>
          <a:xfrm>
            <a:off x="4327562" y="961907"/>
            <a:ext cx="4725087" cy="3995501"/>
          </a:xfrm>
          <a:prstGeom prst="rect">
            <a:avLst/>
          </a:prstGeom>
          <a:noFill/>
          <a:ln>
            <a:noFill/>
          </a:ln>
        </p:spPr>
      </p:pic>
      <p:pic>
        <p:nvPicPr>
          <p:cNvPr id="526" name="Google Shape;526;p53" title="Screenshot 2025-06-23 at 10.14.25 AM.png"/>
          <p:cNvPicPr preferRelativeResize="0"/>
          <p:nvPr/>
        </p:nvPicPr>
        <p:blipFill>
          <a:blip r:embed="rId4">
            <a:alphaModFix/>
          </a:blip>
          <a:stretch>
            <a:fillRect/>
          </a:stretch>
        </p:blipFill>
        <p:spPr>
          <a:xfrm>
            <a:off x="269150" y="956925"/>
            <a:ext cx="3717275" cy="3796101"/>
          </a:xfrm>
          <a:prstGeom prst="rect">
            <a:avLst/>
          </a:prstGeom>
          <a:noFill/>
          <a:ln>
            <a:noFill/>
          </a:ln>
        </p:spPr>
      </p:pic>
      <p:sp>
        <p:nvSpPr>
          <p:cNvPr id="527" name="Google Shape;527;p53"/>
          <p:cNvSpPr/>
          <p:nvPr/>
        </p:nvSpPr>
        <p:spPr>
          <a:xfrm>
            <a:off x="481060" y="3559059"/>
            <a:ext cx="3386100" cy="295800"/>
          </a:xfrm>
          <a:prstGeom prst="roundRect">
            <a:avLst>
              <a:gd fmla="val 5531" name="adj"/>
            </a:avLst>
          </a:prstGeom>
          <a:noFill/>
          <a:ln cap="flat" cmpd="sng" w="3810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8" name="Google Shape;528;p53"/>
          <p:cNvSpPr/>
          <p:nvPr/>
        </p:nvSpPr>
        <p:spPr>
          <a:xfrm>
            <a:off x="4280321" y="858350"/>
            <a:ext cx="4772100" cy="4184700"/>
          </a:xfrm>
          <a:prstGeom prst="roundRect">
            <a:avLst>
              <a:gd fmla="val 5531" name="adj"/>
            </a:avLst>
          </a:prstGeom>
          <a:noFill/>
          <a:ln cap="flat" cmpd="sng" w="3810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9" name="Google Shape;529;p53"/>
          <p:cNvSpPr/>
          <p:nvPr/>
        </p:nvSpPr>
        <p:spPr>
          <a:xfrm>
            <a:off x="3936125" y="3583800"/>
            <a:ext cx="278100" cy="246300"/>
          </a:xfrm>
          <a:prstGeom prst="rightArrow">
            <a:avLst>
              <a:gd fmla="val 50000" name="adj1"/>
              <a:gd fmla="val 50000" name="adj2"/>
            </a:avLst>
          </a:prstGeom>
          <a:solidFill>
            <a:srgbClr val="188038"/>
          </a:solidFill>
          <a:ln cap="flat" cmpd="sng" w="952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533" name="Shape 533"/>
        <p:cNvGrpSpPr/>
        <p:nvPr/>
      </p:nvGrpSpPr>
      <p:grpSpPr>
        <a:xfrm>
          <a:off x="0" y="0"/>
          <a:ext cx="0" cy="0"/>
          <a:chOff x="0" y="0"/>
          <a:chExt cx="0" cy="0"/>
        </a:xfrm>
      </p:grpSpPr>
      <p:sp>
        <p:nvSpPr>
          <p:cNvPr id="534" name="Google Shape;534;p54"/>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535" name="Google Shape;535;p54"/>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88038"/>
                </a:solidFill>
                <a:latin typeface="JetBrains Mono"/>
                <a:ea typeface="JetBrains Mono"/>
                <a:cs typeface="JetBrains Mono"/>
                <a:sym typeface="JetBrains Mono"/>
              </a:rPr>
              <a:t>Dialog using Kotlin UI DSL</a:t>
            </a:r>
            <a:endParaRPr b="1" sz="2200">
              <a:solidFill>
                <a:srgbClr val="188038"/>
              </a:solidFill>
              <a:latin typeface="JetBrains Mono"/>
              <a:ea typeface="JetBrains Mono"/>
              <a:cs typeface="JetBrains Mono"/>
              <a:sym typeface="JetBrains Mono"/>
            </a:endParaRPr>
          </a:p>
        </p:txBody>
      </p:sp>
      <p:pic>
        <p:nvPicPr>
          <p:cNvPr id="536" name="Google Shape;536;p54" title="Screenshot 2025-06-23 at 10.13.04 AM.png"/>
          <p:cNvPicPr preferRelativeResize="0"/>
          <p:nvPr/>
        </p:nvPicPr>
        <p:blipFill>
          <a:blip r:embed="rId3">
            <a:alphaModFix/>
          </a:blip>
          <a:stretch>
            <a:fillRect/>
          </a:stretch>
        </p:blipFill>
        <p:spPr>
          <a:xfrm>
            <a:off x="4327562" y="961907"/>
            <a:ext cx="4725087" cy="3995501"/>
          </a:xfrm>
          <a:prstGeom prst="rect">
            <a:avLst/>
          </a:prstGeom>
          <a:noFill/>
          <a:ln>
            <a:noFill/>
          </a:ln>
        </p:spPr>
      </p:pic>
      <p:pic>
        <p:nvPicPr>
          <p:cNvPr id="537" name="Google Shape;537;p54" title="Screenshot 2025-06-23 at 10.14.25 AM.png"/>
          <p:cNvPicPr preferRelativeResize="0"/>
          <p:nvPr/>
        </p:nvPicPr>
        <p:blipFill>
          <a:blip r:embed="rId4">
            <a:alphaModFix/>
          </a:blip>
          <a:stretch>
            <a:fillRect/>
          </a:stretch>
        </p:blipFill>
        <p:spPr>
          <a:xfrm>
            <a:off x="269150" y="956925"/>
            <a:ext cx="3717275" cy="3796101"/>
          </a:xfrm>
          <a:prstGeom prst="rect">
            <a:avLst/>
          </a:prstGeom>
          <a:noFill/>
          <a:ln>
            <a:noFill/>
          </a:ln>
        </p:spPr>
      </p:pic>
      <p:sp>
        <p:nvSpPr>
          <p:cNvPr id="538" name="Google Shape;538;p54"/>
          <p:cNvSpPr/>
          <p:nvPr/>
        </p:nvSpPr>
        <p:spPr>
          <a:xfrm>
            <a:off x="481060" y="3559059"/>
            <a:ext cx="3386100" cy="295800"/>
          </a:xfrm>
          <a:prstGeom prst="roundRect">
            <a:avLst>
              <a:gd fmla="val 5531" name="adj"/>
            </a:avLst>
          </a:prstGeom>
          <a:noFill/>
          <a:ln cap="flat" cmpd="sng" w="3810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54"/>
          <p:cNvSpPr/>
          <p:nvPr/>
        </p:nvSpPr>
        <p:spPr>
          <a:xfrm>
            <a:off x="4280321" y="858350"/>
            <a:ext cx="4772100" cy="4184700"/>
          </a:xfrm>
          <a:prstGeom prst="roundRect">
            <a:avLst>
              <a:gd fmla="val 5531" name="adj"/>
            </a:avLst>
          </a:prstGeom>
          <a:noFill/>
          <a:ln cap="flat" cmpd="sng" w="3810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0" name="Google Shape;540;p54"/>
          <p:cNvSpPr/>
          <p:nvPr/>
        </p:nvSpPr>
        <p:spPr>
          <a:xfrm>
            <a:off x="3936125" y="3583800"/>
            <a:ext cx="190500" cy="246300"/>
          </a:xfrm>
          <a:prstGeom prst="rightArrow">
            <a:avLst>
              <a:gd fmla="val 50000" name="adj1"/>
              <a:gd fmla="val 50000" name="adj2"/>
            </a:avLst>
          </a:prstGeom>
          <a:solidFill>
            <a:srgbClr val="188038"/>
          </a:solidFill>
          <a:ln cap="flat" cmpd="sng" w="952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1" name="Google Shape;541;p54"/>
          <p:cNvSpPr/>
          <p:nvPr/>
        </p:nvSpPr>
        <p:spPr>
          <a:xfrm>
            <a:off x="91200" y="43050"/>
            <a:ext cx="9052800" cy="5057400"/>
          </a:xfrm>
          <a:prstGeom prst="rect">
            <a:avLst/>
          </a:prstGeom>
          <a:solidFill>
            <a:srgbClr val="1E1F21">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2" name="Google Shape;542;p54" title="Screenshot 2025-06-23 at 10.22.01 AM.png"/>
          <p:cNvPicPr preferRelativeResize="0"/>
          <p:nvPr/>
        </p:nvPicPr>
        <p:blipFill>
          <a:blip r:embed="rId5">
            <a:alphaModFix/>
          </a:blip>
          <a:stretch>
            <a:fillRect/>
          </a:stretch>
        </p:blipFill>
        <p:spPr>
          <a:xfrm>
            <a:off x="2650075" y="1285638"/>
            <a:ext cx="3631376" cy="2572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546" name="Shape 546"/>
        <p:cNvGrpSpPr/>
        <p:nvPr/>
      </p:nvGrpSpPr>
      <p:grpSpPr>
        <a:xfrm>
          <a:off x="0" y="0"/>
          <a:ext cx="0" cy="0"/>
          <a:chOff x="0" y="0"/>
          <a:chExt cx="0" cy="0"/>
        </a:xfrm>
      </p:grpSpPr>
      <p:sp>
        <p:nvSpPr>
          <p:cNvPr id="547" name="Google Shape;547;p55"/>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548" name="Google Shape;548;p55"/>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88038"/>
                </a:solidFill>
                <a:latin typeface="JetBrains Mono"/>
                <a:ea typeface="JetBrains Mono"/>
                <a:cs typeface="JetBrains Mono"/>
                <a:sym typeface="JetBrains Mono"/>
              </a:rPr>
              <a:t>Dialog using Compose Desktop</a:t>
            </a:r>
            <a:endParaRPr b="1" sz="2200">
              <a:solidFill>
                <a:srgbClr val="188038"/>
              </a:solidFill>
              <a:latin typeface="JetBrains Mono"/>
              <a:ea typeface="JetBrains Mono"/>
              <a:cs typeface="JetBrains Mono"/>
              <a:sym typeface="JetBrains Mono"/>
            </a:endParaRPr>
          </a:p>
        </p:txBody>
      </p:sp>
      <p:pic>
        <p:nvPicPr>
          <p:cNvPr id="549" name="Google Shape;549;p55" title="Screenshot 2025-06-23 at 10.36.38 AM.png"/>
          <p:cNvPicPr preferRelativeResize="0"/>
          <p:nvPr/>
        </p:nvPicPr>
        <p:blipFill>
          <a:blip r:embed="rId3">
            <a:alphaModFix/>
          </a:blip>
          <a:stretch>
            <a:fillRect/>
          </a:stretch>
        </p:blipFill>
        <p:spPr>
          <a:xfrm>
            <a:off x="1064913" y="938600"/>
            <a:ext cx="6348398" cy="1727900"/>
          </a:xfrm>
          <a:prstGeom prst="rect">
            <a:avLst/>
          </a:prstGeom>
          <a:noFill/>
          <a:ln>
            <a:noFill/>
          </a:ln>
        </p:spPr>
      </p:pic>
      <p:pic>
        <p:nvPicPr>
          <p:cNvPr id="550" name="Google Shape;550;p55" title="Screenshot 2025-06-23 at 10.36.59 AM.png"/>
          <p:cNvPicPr preferRelativeResize="0"/>
          <p:nvPr/>
        </p:nvPicPr>
        <p:blipFill>
          <a:blip r:embed="rId4">
            <a:alphaModFix/>
          </a:blip>
          <a:stretch>
            <a:fillRect/>
          </a:stretch>
        </p:blipFill>
        <p:spPr>
          <a:xfrm>
            <a:off x="1064912" y="2960350"/>
            <a:ext cx="3022199" cy="2139875"/>
          </a:xfrm>
          <a:prstGeom prst="rect">
            <a:avLst/>
          </a:prstGeom>
          <a:noFill/>
          <a:ln>
            <a:noFill/>
          </a:ln>
        </p:spPr>
      </p:pic>
      <p:sp>
        <p:nvSpPr>
          <p:cNvPr id="551" name="Google Shape;551;p55"/>
          <p:cNvSpPr txBox="1"/>
          <p:nvPr/>
        </p:nvSpPr>
        <p:spPr>
          <a:xfrm>
            <a:off x="997285" y="67401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8F9FA"/>
                </a:solidFill>
                <a:latin typeface="JetBrains Mono"/>
                <a:ea typeface="JetBrains Mono"/>
                <a:cs typeface="JetBrains Mono"/>
                <a:sym typeface="JetBrains Mono"/>
              </a:rPr>
              <a:t>Update your</a:t>
            </a:r>
            <a:r>
              <a:rPr lang="en" sz="1100">
                <a:solidFill>
                  <a:srgbClr val="F8F9FA"/>
                </a:solidFill>
                <a:latin typeface="JetBrains Mono"/>
                <a:ea typeface="JetBrains Mono"/>
                <a:cs typeface="JetBrains Mono"/>
                <a:sym typeface="JetBrains Mono"/>
              </a:rPr>
              <a:t> </a:t>
            </a:r>
            <a:r>
              <a:rPr lang="en" sz="1100">
                <a:solidFill>
                  <a:srgbClr val="F8F9FA"/>
                </a:solidFill>
                <a:latin typeface="JetBrains Mono"/>
                <a:ea typeface="JetBrains Mono"/>
                <a:cs typeface="JetBrains Mono"/>
                <a:sym typeface="JetBrains Mono"/>
              </a:rPr>
              <a:t>toml file</a:t>
            </a:r>
            <a:endParaRPr b="1" sz="1100">
              <a:solidFill>
                <a:srgbClr val="F8F9FA"/>
              </a:solidFill>
              <a:latin typeface="JetBrains Mono"/>
              <a:ea typeface="JetBrains Mono"/>
              <a:cs typeface="JetBrains Mono"/>
              <a:sym typeface="JetBrains Mono"/>
            </a:endParaRPr>
          </a:p>
        </p:txBody>
      </p:sp>
      <p:sp>
        <p:nvSpPr>
          <p:cNvPr id="552" name="Google Shape;552;p55"/>
          <p:cNvSpPr txBox="1"/>
          <p:nvPr/>
        </p:nvSpPr>
        <p:spPr>
          <a:xfrm>
            <a:off x="997285" y="2672463"/>
            <a:ext cx="41553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8F9FA"/>
                </a:solidFill>
                <a:latin typeface="JetBrains Mono"/>
                <a:ea typeface="JetBrains Mono"/>
                <a:cs typeface="JetBrains Mono"/>
                <a:sym typeface="JetBrains Mono"/>
              </a:rPr>
              <a:t>Update your build file</a:t>
            </a:r>
            <a:endParaRPr b="1" sz="1100">
              <a:solidFill>
                <a:srgbClr val="F8F9FA"/>
              </a:solidFill>
              <a:latin typeface="JetBrains Mono"/>
              <a:ea typeface="JetBrains Mono"/>
              <a:cs typeface="JetBrains Mono"/>
              <a:sym typeface="JetBrains Mono"/>
            </a:endParaRPr>
          </a:p>
        </p:txBody>
      </p:sp>
      <p:sp>
        <p:nvSpPr>
          <p:cNvPr id="553" name="Google Shape;553;p55"/>
          <p:cNvSpPr/>
          <p:nvPr/>
        </p:nvSpPr>
        <p:spPr>
          <a:xfrm>
            <a:off x="997275" y="976800"/>
            <a:ext cx="6534600" cy="1689600"/>
          </a:xfrm>
          <a:prstGeom prst="roundRect">
            <a:avLst>
              <a:gd fmla="val 5531" name="adj"/>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55"/>
          <p:cNvSpPr/>
          <p:nvPr/>
        </p:nvSpPr>
        <p:spPr>
          <a:xfrm>
            <a:off x="997275" y="2960375"/>
            <a:ext cx="6534600" cy="2139900"/>
          </a:xfrm>
          <a:prstGeom prst="roundRect">
            <a:avLst>
              <a:gd fmla="val 5531" name="adj"/>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558" name="Shape 558"/>
        <p:cNvGrpSpPr/>
        <p:nvPr/>
      </p:nvGrpSpPr>
      <p:grpSpPr>
        <a:xfrm>
          <a:off x="0" y="0"/>
          <a:ext cx="0" cy="0"/>
          <a:chOff x="0" y="0"/>
          <a:chExt cx="0" cy="0"/>
        </a:xfrm>
      </p:grpSpPr>
      <p:sp>
        <p:nvSpPr>
          <p:cNvPr id="559" name="Google Shape;559;p56"/>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560" name="Google Shape;560;p56"/>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88038"/>
                </a:solidFill>
                <a:latin typeface="JetBrains Mono"/>
                <a:ea typeface="JetBrains Mono"/>
                <a:cs typeface="JetBrains Mono"/>
                <a:sym typeface="JetBrains Mono"/>
              </a:rPr>
              <a:t>Dialog using Compose Desktop</a:t>
            </a:r>
            <a:endParaRPr b="1" sz="2200">
              <a:solidFill>
                <a:srgbClr val="188038"/>
              </a:solidFill>
              <a:latin typeface="JetBrains Mono"/>
              <a:ea typeface="JetBrains Mono"/>
              <a:cs typeface="JetBrains Mono"/>
              <a:sym typeface="JetBrains Mono"/>
            </a:endParaRPr>
          </a:p>
        </p:txBody>
      </p:sp>
      <p:pic>
        <p:nvPicPr>
          <p:cNvPr id="561" name="Google Shape;561;p56" title="Screenshot 2025-06-23 at 10.14.25 AM.png"/>
          <p:cNvPicPr preferRelativeResize="0"/>
          <p:nvPr/>
        </p:nvPicPr>
        <p:blipFill>
          <a:blip r:embed="rId3">
            <a:alphaModFix/>
          </a:blip>
          <a:stretch>
            <a:fillRect/>
          </a:stretch>
        </p:blipFill>
        <p:spPr>
          <a:xfrm>
            <a:off x="269150" y="956925"/>
            <a:ext cx="3717275" cy="3796101"/>
          </a:xfrm>
          <a:prstGeom prst="rect">
            <a:avLst/>
          </a:prstGeom>
          <a:noFill/>
          <a:ln>
            <a:noFill/>
          </a:ln>
        </p:spPr>
      </p:pic>
      <p:sp>
        <p:nvSpPr>
          <p:cNvPr id="562" name="Google Shape;562;p56"/>
          <p:cNvSpPr/>
          <p:nvPr/>
        </p:nvSpPr>
        <p:spPr>
          <a:xfrm>
            <a:off x="481060" y="3559059"/>
            <a:ext cx="3386100" cy="295800"/>
          </a:xfrm>
          <a:prstGeom prst="roundRect">
            <a:avLst>
              <a:gd fmla="val 5531" name="adj"/>
            </a:avLst>
          </a:prstGeom>
          <a:noFill/>
          <a:ln cap="flat" cmpd="sng" w="3810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p56"/>
          <p:cNvSpPr/>
          <p:nvPr/>
        </p:nvSpPr>
        <p:spPr>
          <a:xfrm>
            <a:off x="3970100" y="3583800"/>
            <a:ext cx="744300" cy="246300"/>
          </a:xfrm>
          <a:prstGeom prst="rightArrow">
            <a:avLst>
              <a:gd fmla="val 50000" name="adj1"/>
              <a:gd fmla="val 50000" name="adj2"/>
            </a:avLst>
          </a:prstGeom>
          <a:solidFill>
            <a:srgbClr val="188038"/>
          </a:solidFill>
          <a:ln cap="flat" cmpd="sng" w="952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4" name="Google Shape;564;p56" title="Screenshot 2025-06-23 at 10.30.24 AM.png"/>
          <p:cNvPicPr preferRelativeResize="0"/>
          <p:nvPr/>
        </p:nvPicPr>
        <p:blipFill>
          <a:blip r:embed="rId4">
            <a:alphaModFix/>
          </a:blip>
          <a:stretch>
            <a:fillRect/>
          </a:stretch>
        </p:blipFill>
        <p:spPr>
          <a:xfrm>
            <a:off x="4980602" y="774017"/>
            <a:ext cx="3541820" cy="4258588"/>
          </a:xfrm>
          <a:prstGeom prst="rect">
            <a:avLst/>
          </a:prstGeom>
          <a:noFill/>
          <a:ln>
            <a:noFill/>
          </a:ln>
        </p:spPr>
      </p:pic>
      <p:sp>
        <p:nvSpPr>
          <p:cNvPr id="565" name="Google Shape;565;p56"/>
          <p:cNvSpPr/>
          <p:nvPr/>
        </p:nvSpPr>
        <p:spPr>
          <a:xfrm>
            <a:off x="4816700" y="720775"/>
            <a:ext cx="3860100" cy="4347300"/>
          </a:xfrm>
          <a:prstGeom prst="roundRect">
            <a:avLst>
              <a:gd fmla="val 5531" name="adj"/>
            </a:avLst>
          </a:prstGeom>
          <a:noFill/>
          <a:ln cap="flat" cmpd="sng" w="3810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569" name="Shape 569"/>
        <p:cNvGrpSpPr/>
        <p:nvPr/>
      </p:nvGrpSpPr>
      <p:grpSpPr>
        <a:xfrm>
          <a:off x="0" y="0"/>
          <a:ext cx="0" cy="0"/>
          <a:chOff x="0" y="0"/>
          <a:chExt cx="0" cy="0"/>
        </a:xfrm>
      </p:grpSpPr>
      <p:sp>
        <p:nvSpPr>
          <p:cNvPr id="570" name="Google Shape;570;p57"/>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571" name="Google Shape;571;p57"/>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88038"/>
                </a:solidFill>
                <a:latin typeface="JetBrains Mono"/>
                <a:ea typeface="JetBrains Mono"/>
                <a:cs typeface="JetBrains Mono"/>
                <a:sym typeface="JetBrains Mono"/>
              </a:rPr>
              <a:t>Dialog using Compose Desktop</a:t>
            </a:r>
            <a:endParaRPr b="1" sz="2200">
              <a:solidFill>
                <a:srgbClr val="188038"/>
              </a:solidFill>
              <a:latin typeface="JetBrains Mono"/>
              <a:ea typeface="JetBrains Mono"/>
              <a:cs typeface="JetBrains Mono"/>
              <a:sym typeface="JetBrains Mono"/>
            </a:endParaRPr>
          </a:p>
        </p:txBody>
      </p:sp>
      <p:pic>
        <p:nvPicPr>
          <p:cNvPr id="572" name="Google Shape;572;p57" title="Screenshot 2025-06-23 at 10.14.25 AM.png"/>
          <p:cNvPicPr preferRelativeResize="0"/>
          <p:nvPr/>
        </p:nvPicPr>
        <p:blipFill>
          <a:blip r:embed="rId3">
            <a:alphaModFix/>
          </a:blip>
          <a:stretch>
            <a:fillRect/>
          </a:stretch>
        </p:blipFill>
        <p:spPr>
          <a:xfrm>
            <a:off x="269150" y="956925"/>
            <a:ext cx="3717275" cy="3796101"/>
          </a:xfrm>
          <a:prstGeom prst="rect">
            <a:avLst/>
          </a:prstGeom>
          <a:noFill/>
          <a:ln>
            <a:noFill/>
          </a:ln>
        </p:spPr>
      </p:pic>
      <p:sp>
        <p:nvSpPr>
          <p:cNvPr id="573" name="Google Shape;573;p57"/>
          <p:cNvSpPr/>
          <p:nvPr/>
        </p:nvSpPr>
        <p:spPr>
          <a:xfrm>
            <a:off x="481060" y="3559059"/>
            <a:ext cx="3386100" cy="295800"/>
          </a:xfrm>
          <a:prstGeom prst="roundRect">
            <a:avLst>
              <a:gd fmla="val 5531" name="adj"/>
            </a:avLst>
          </a:prstGeom>
          <a:noFill/>
          <a:ln cap="flat" cmpd="sng" w="3810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57"/>
          <p:cNvSpPr/>
          <p:nvPr/>
        </p:nvSpPr>
        <p:spPr>
          <a:xfrm>
            <a:off x="3970100" y="3583800"/>
            <a:ext cx="744300" cy="246300"/>
          </a:xfrm>
          <a:prstGeom prst="rightArrow">
            <a:avLst>
              <a:gd fmla="val 50000" name="adj1"/>
              <a:gd fmla="val 50000" name="adj2"/>
            </a:avLst>
          </a:prstGeom>
          <a:solidFill>
            <a:srgbClr val="188038"/>
          </a:solidFill>
          <a:ln cap="flat" cmpd="sng" w="952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5" name="Google Shape;575;p57" title="Screenshot 2025-06-23 at 10.30.24 AM.png"/>
          <p:cNvPicPr preferRelativeResize="0"/>
          <p:nvPr/>
        </p:nvPicPr>
        <p:blipFill>
          <a:blip r:embed="rId4">
            <a:alphaModFix/>
          </a:blip>
          <a:stretch>
            <a:fillRect/>
          </a:stretch>
        </p:blipFill>
        <p:spPr>
          <a:xfrm>
            <a:off x="4980602" y="774017"/>
            <a:ext cx="3541820" cy="4258588"/>
          </a:xfrm>
          <a:prstGeom prst="rect">
            <a:avLst/>
          </a:prstGeom>
          <a:noFill/>
          <a:ln>
            <a:noFill/>
          </a:ln>
        </p:spPr>
      </p:pic>
      <p:sp>
        <p:nvSpPr>
          <p:cNvPr id="576" name="Google Shape;576;p57"/>
          <p:cNvSpPr/>
          <p:nvPr/>
        </p:nvSpPr>
        <p:spPr>
          <a:xfrm>
            <a:off x="4816700" y="720775"/>
            <a:ext cx="3860100" cy="4347300"/>
          </a:xfrm>
          <a:prstGeom prst="roundRect">
            <a:avLst>
              <a:gd fmla="val 5531" name="adj"/>
            </a:avLst>
          </a:prstGeom>
          <a:noFill/>
          <a:ln cap="flat" cmpd="sng" w="3810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57"/>
          <p:cNvSpPr/>
          <p:nvPr/>
        </p:nvSpPr>
        <p:spPr>
          <a:xfrm>
            <a:off x="91200" y="43050"/>
            <a:ext cx="9052800" cy="5057400"/>
          </a:xfrm>
          <a:prstGeom prst="rect">
            <a:avLst/>
          </a:prstGeom>
          <a:solidFill>
            <a:srgbClr val="1E1F21">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8" name="Google Shape;578;p57" title="Screenshot 2025-06-23 at 10.57.36 AM.png"/>
          <p:cNvPicPr preferRelativeResize="0"/>
          <p:nvPr/>
        </p:nvPicPr>
        <p:blipFill>
          <a:blip r:embed="rId5">
            <a:alphaModFix/>
          </a:blip>
          <a:stretch>
            <a:fillRect/>
          </a:stretch>
        </p:blipFill>
        <p:spPr>
          <a:xfrm>
            <a:off x="3116199" y="1262762"/>
            <a:ext cx="2452100" cy="26179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582" name="Shape 582"/>
        <p:cNvGrpSpPr/>
        <p:nvPr/>
      </p:nvGrpSpPr>
      <p:grpSpPr>
        <a:xfrm>
          <a:off x="0" y="0"/>
          <a:ext cx="0" cy="0"/>
          <a:chOff x="0" y="0"/>
          <a:chExt cx="0" cy="0"/>
        </a:xfrm>
      </p:grpSpPr>
      <p:sp>
        <p:nvSpPr>
          <p:cNvPr id="583" name="Google Shape;583;p58"/>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584" name="Google Shape;584;p58"/>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CE8E6D"/>
                </a:solidFill>
                <a:latin typeface="JetBrains Mono"/>
                <a:ea typeface="JetBrains Mono"/>
                <a:cs typeface="JetBrains Mono"/>
                <a:sym typeface="JetBrains Mono"/>
              </a:rPr>
              <a:t>Creating the new module</a:t>
            </a:r>
            <a:endParaRPr b="1" sz="2200">
              <a:solidFill>
                <a:srgbClr val="CE8E6D"/>
              </a:solidFill>
              <a:latin typeface="JetBrains Mono"/>
              <a:ea typeface="JetBrains Mono"/>
              <a:cs typeface="JetBrains Mono"/>
              <a:sym typeface="JetBrains Mono"/>
            </a:endParaRPr>
          </a:p>
        </p:txBody>
      </p:sp>
      <p:pic>
        <p:nvPicPr>
          <p:cNvPr id="585" name="Google Shape;585;p58" title="Screenshot 2025-06-23 at 11.30.56 AM.png"/>
          <p:cNvPicPr preferRelativeResize="0"/>
          <p:nvPr/>
        </p:nvPicPr>
        <p:blipFill>
          <a:blip r:embed="rId3">
            <a:alphaModFix/>
          </a:blip>
          <a:stretch>
            <a:fillRect/>
          </a:stretch>
        </p:blipFill>
        <p:spPr>
          <a:xfrm>
            <a:off x="390525" y="888075"/>
            <a:ext cx="6057333" cy="3980350"/>
          </a:xfrm>
          <a:prstGeom prst="rect">
            <a:avLst/>
          </a:prstGeom>
          <a:noFill/>
          <a:ln>
            <a:noFill/>
          </a:ln>
        </p:spPr>
      </p:pic>
      <p:sp>
        <p:nvSpPr>
          <p:cNvPr id="586" name="Google Shape;586;p58"/>
          <p:cNvSpPr/>
          <p:nvPr/>
        </p:nvSpPr>
        <p:spPr>
          <a:xfrm>
            <a:off x="775350" y="2452775"/>
            <a:ext cx="5672700" cy="2143200"/>
          </a:xfrm>
          <a:prstGeom prst="roundRect">
            <a:avLst>
              <a:gd fmla="val 5531" name="adj"/>
            </a:avLst>
          </a:prstGeom>
          <a:noFill/>
          <a:ln cap="flat" cmpd="sng" w="19050">
            <a:solidFill>
              <a:srgbClr val="CE8E6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58"/>
          <p:cNvSpPr/>
          <p:nvPr/>
        </p:nvSpPr>
        <p:spPr>
          <a:xfrm>
            <a:off x="4710425" y="273050"/>
            <a:ext cx="4341600" cy="2598300"/>
          </a:xfrm>
          <a:prstGeom prst="roundRect">
            <a:avLst>
              <a:gd fmla="val 5531" name="adj"/>
            </a:avLst>
          </a:prstGeom>
          <a:solidFill>
            <a:srgbClr val="1E1F21">
              <a:alpha val="78480"/>
            </a:srgbClr>
          </a:solidFill>
          <a:ln cap="flat" cmpd="sng" w="9525">
            <a:solidFill>
              <a:srgbClr val="CE8E6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58"/>
          <p:cNvSpPr txBox="1"/>
          <p:nvPr/>
        </p:nvSpPr>
        <p:spPr>
          <a:xfrm>
            <a:off x="4765750" y="299950"/>
            <a:ext cx="4378200" cy="28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I</a:t>
            </a:r>
            <a:r>
              <a:rPr lang="en">
                <a:solidFill>
                  <a:srgbClr val="F8F9FA"/>
                </a:solidFill>
                <a:latin typeface="JetBrains Mono"/>
                <a:ea typeface="JetBrains Mono"/>
                <a:cs typeface="JetBrains Mono"/>
                <a:sym typeface="JetBrains Mono"/>
              </a:rPr>
              <a:t>nform the IDE of file changes using...</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 </a:t>
            </a:r>
            <a:r>
              <a:rPr b="1" lang="en">
                <a:solidFill>
                  <a:srgbClr val="CE8E6D"/>
                </a:solidFill>
                <a:latin typeface="JetBrains Mono"/>
                <a:ea typeface="JetBrains Mono"/>
                <a:cs typeface="JetBrains Mono"/>
                <a:sym typeface="JetBrains Mono"/>
              </a:rPr>
              <a:t>WriteCommandAction</a:t>
            </a:r>
            <a:r>
              <a:rPr lang="en">
                <a:solidFill>
                  <a:srgbClr val="F8F9FA"/>
                </a:solidFill>
                <a:latin typeface="JetBrains Mono"/>
                <a:ea typeface="JetBrains Mono"/>
                <a:cs typeface="JetBrains Mono"/>
                <a:sym typeface="JetBrains Mono"/>
              </a:rPr>
              <a:t>’s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 </a:t>
            </a:r>
            <a:r>
              <a:rPr b="1" lang="en">
                <a:solidFill>
                  <a:srgbClr val="CE8E6D"/>
                </a:solidFill>
                <a:latin typeface="JetBrains Mono"/>
                <a:ea typeface="JetBrains Mono"/>
                <a:cs typeface="JetBrains Mono"/>
                <a:sym typeface="JetBrains Mono"/>
              </a:rPr>
              <a:t>VirtualFile</a:t>
            </a:r>
            <a:r>
              <a:rPr lang="en">
                <a:solidFill>
                  <a:srgbClr val="F8F9FA"/>
                </a:solidFill>
                <a:latin typeface="JetBrains Mono"/>
                <a:ea typeface="JetBrains Mono"/>
                <a:cs typeface="JetBrains Mono"/>
                <a:sym typeface="JetBrains Mono"/>
              </a:rPr>
              <a:t>’s, similar to </a:t>
            </a:r>
            <a:r>
              <a:rPr b="1" lang="en">
                <a:solidFill>
                  <a:srgbClr val="CE8E6D"/>
                </a:solidFill>
                <a:latin typeface="JetBrains Mono"/>
                <a:ea typeface="JetBrains Mono"/>
                <a:cs typeface="JetBrains Mono"/>
                <a:sym typeface="JetBrains Mono"/>
              </a:rPr>
              <a:t>File</a:t>
            </a:r>
            <a:r>
              <a:rPr lang="en">
                <a:solidFill>
                  <a:srgbClr val="F8F9FA"/>
                </a:solidFill>
                <a:latin typeface="JetBrains Mono"/>
                <a:ea typeface="JetBrains Mono"/>
                <a:cs typeface="JetBrains Mono"/>
                <a:sym typeface="JetBrains Mono"/>
              </a:rPr>
              <a:t> but monitored by the IDE’s VFS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 </a:t>
            </a:r>
            <a:r>
              <a:rPr b="1" lang="en">
                <a:solidFill>
                  <a:srgbClr val="CE8E6D"/>
                </a:solidFill>
                <a:latin typeface="JetBrains Mono"/>
                <a:ea typeface="JetBrains Mono"/>
                <a:cs typeface="JetBrains Mono"/>
                <a:sym typeface="JetBrains Mono"/>
              </a:rPr>
              <a:t>VirtualFile</a:t>
            </a:r>
            <a:r>
              <a:rPr lang="en">
                <a:solidFill>
                  <a:srgbClr val="F8F9FA"/>
                </a:solidFill>
                <a:latin typeface="JetBrains Mono"/>
                <a:ea typeface="JetBrains Mono"/>
                <a:cs typeface="JetBrains Mono"/>
                <a:sym typeface="JetBrains Mono"/>
              </a:rPr>
              <a:t> functions &amp; extensions for Dir/File updates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File updates must be backgrounded</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File reads do not require </a:t>
            </a:r>
            <a:r>
              <a:rPr b="1" lang="en">
                <a:solidFill>
                  <a:srgbClr val="CE8E6D"/>
                </a:solidFill>
                <a:latin typeface="JetBrains Mono"/>
                <a:ea typeface="JetBrains Mono"/>
                <a:cs typeface="JetBrains Mono"/>
                <a:sym typeface="JetBrains Mono"/>
              </a:rPr>
              <a:t>VirtualFile</a:t>
            </a:r>
            <a:r>
              <a:rPr lang="en">
                <a:solidFill>
                  <a:srgbClr val="F8F9FA"/>
                </a:solidFill>
                <a:latin typeface="JetBrains Mono"/>
                <a:ea typeface="JetBrains Mono"/>
                <a:cs typeface="JetBrains Mono"/>
                <a:sym typeface="JetBrains Mono"/>
              </a:rPr>
              <a:t> or background threading</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p:txBody>
      </p:sp>
      <p:cxnSp>
        <p:nvCxnSpPr>
          <p:cNvPr id="589" name="Google Shape;589;p58"/>
          <p:cNvCxnSpPr>
            <a:stCxn id="586" idx="0"/>
            <a:endCxn id="587" idx="1"/>
          </p:cNvCxnSpPr>
          <p:nvPr/>
        </p:nvCxnSpPr>
        <p:spPr>
          <a:xfrm rot="-5400000">
            <a:off x="3720750" y="1463225"/>
            <a:ext cx="880500" cy="1098600"/>
          </a:xfrm>
          <a:prstGeom prst="bentConnector2">
            <a:avLst/>
          </a:prstGeom>
          <a:noFill/>
          <a:ln cap="flat" cmpd="sng" w="19050">
            <a:solidFill>
              <a:srgbClr val="CE8E6D"/>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593" name="Shape 593"/>
        <p:cNvGrpSpPr/>
        <p:nvPr/>
      </p:nvGrpSpPr>
      <p:grpSpPr>
        <a:xfrm>
          <a:off x="0" y="0"/>
          <a:ext cx="0" cy="0"/>
          <a:chOff x="0" y="0"/>
          <a:chExt cx="0" cy="0"/>
        </a:xfrm>
      </p:grpSpPr>
      <p:sp>
        <p:nvSpPr>
          <p:cNvPr id="594" name="Google Shape;594;p59"/>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595" name="Google Shape;595;p59"/>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C87DBB"/>
                </a:solidFill>
                <a:latin typeface="JetBrains Mono"/>
                <a:ea typeface="JetBrains Mono"/>
                <a:cs typeface="JetBrains Mono"/>
                <a:sym typeface="JetBrains Mono"/>
              </a:rPr>
              <a:t>Plugin Distribution</a:t>
            </a:r>
            <a:endParaRPr b="1" sz="2200">
              <a:solidFill>
                <a:srgbClr val="C87DBB"/>
              </a:solidFill>
              <a:latin typeface="JetBrains Mono"/>
              <a:ea typeface="JetBrains Mono"/>
              <a:cs typeface="JetBrains Mono"/>
              <a:sym typeface="JetBrains Mono"/>
            </a:endParaRPr>
          </a:p>
        </p:txBody>
      </p:sp>
      <p:sp>
        <p:nvSpPr>
          <p:cNvPr id="596" name="Google Shape;596;p59"/>
          <p:cNvSpPr txBox="1"/>
          <p:nvPr/>
        </p:nvSpPr>
        <p:spPr>
          <a:xfrm>
            <a:off x="7643075" y="1040863"/>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597" name="Google Shape;597;p59"/>
          <p:cNvSpPr/>
          <p:nvPr/>
        </p:nvSpPr>
        <p:spPr>
          <a:xfrm>
            <a:off x="269150" y="1545875"/>
            <a:ext cx="2709600" cy="32634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598" name="Google Shape;598;p59"/>
          <p:cNvSpPr txBox="1"/>
          <p:nvPr/>
        </p:nvSpPr>
        <p:spPr>
          <a:xfrm>
            <a:off x="388848" y="1612598"/>
            <a:ext cx="2455200" cy="30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First uploads are manual</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Requires a JetBrains Account</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Signed artifact uploading via Gradle Tasks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Custom release channels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Globally public</a:t>
            </a:r>
            <a:endParaRPr>
              <a:solidFill>
                <a:srgbClr val="F8F9FA"/>
              </a:solidFill>
              <a:latin typeface="JetBrains Mono"/>
              <a:ea typeface="JetBrains Mono"/>
              <a:cs typeface="JetBrains Mono"/>
              <a:sym typeface="JetBrains Mono"/>
            </a:endParaRPr>
          </a:p>
        </p:txBody>
      </p:sp>
      <p:sp>
        <p:nvSpPr>
          <p:cNvPr id="599" name="Google Shape;599;p59"/>
          <p:cNvSpPr/>
          <p:nvPr/>
        </p:nvSpPr>
        <p:spPr>
          <a:xfrm>
            <a:off x="3188850" y="1545875"/>
            <a:ext cx="2766300" cy="32646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00" name="Google Shape;600;p59"/>
          <p:cNvSpPr txBox="1"/>
          <p:nvPr/>
        </p:nvSpPr>
        <p:spPr>
          <a:xfrm>
            <a:off x="3311046" y="1612624"/>
            <a:ext cx="2506500" cy="30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Create and maintain an </a:t>
            </a:r>
            <a:r>
              <a:rPr lang="en">
                <a:solidFill>
                  <a:srgbClr val="C87DBB"/>
                </a:solidFill>
                <a:latin typeface="JetBrains Mono"/>
                <a:ea typeface="JetBrains Mono"/>
                <a:cs typeface="JetBrains Mono"/>
                <a:sym typeface="JetBrains Mono"/>
              </a:rPr>
              <a:t>updatePlugins.xml</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Host Plugin artifacts on your own HTTPS web server</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Use Gradle to upload Plugin artifacts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No JetBrains account required</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Scoped visibility</a:t>
            </a:r>
            <a:endParaRPr>
              <a:solidFill>
                <a:srgbClr val="C87DBB"/>
              </a:solidFill>
              <a:latin typeface="JetBrains Mono"/>
              <a:ea typeface="JetBrains Mono"/>
              <a:cs typeface="JetBrains Mono"/>
              <a:sym typeface="JetBrains Mono"/>
            </a:endParaRPr>
          </a:p>
        </p:txBody>
      </p:sp>
      <p:sp>
        <p:nvSpPr>
          <p:cNvPr id="601" name="Google Shape;601;p59"/>
          <p:cNvSpPr/>
          <p:nvPr/>
        </p:nvSpPr>
        <p:spPr>
          <a:xfrm>
            <a:off x="6165175" y="1545875"/>
            <a:ext cx="2766300" cy="32634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02" name="Google Shape;602;p59"/>
          <p:cNvSpPr txBox="1"/>
          <p:nvPr/>
        </p:nvSpPr>
        <p:spPr>
          <a:xfrm>
            <a:off x="6287371" y="1612598"/>
            <a:ext cx="2506500" cy="30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Install the zip or jar manually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Requires broadcasting upgrade availability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Scoped visibility</a:t>
            </a:r>
            <a:endParaRPr>
              <a:solidFill>
                <a:srgbClr val="F8F9FA"/>
              </a:solidFill>
              <a:latin typeface="JetBrains Mono"/>
              <a:ea typeface="JetBrains Mono"/>
              <a:cs typeface="JetBrains Mono"/>
              <a:sym typeface="JetBrains Mono"/>
            </a:endParaRPr>
          </a:p>
        </p:txBody>
      </p:sp>
      <p:sp>
        <p:nvSpPr>
          <p:cNvPr id="603" name="Google Shape;603;p59"/>
          <p:cNvSpPr/>
          <p:nvPr/>
        </p:nvSpPr>
        <p:spPr>
          <a:xfrm>
            <a:off x="269225" y="940050"/>
            <a:ext cx="2709600" cy="4767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04" name="Google Shape;604;p59"/>
          <p:cNvSpPr txBox="1"/>
          <p:nvPr/>
        </p:nvSpPr>
        <p:spPr>
          <a:xfrm>
            <a:off x="388850" y="985125"/>
            <a:ext cx="24552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JetBrains Marketplace</a:t>
            </a:r>
            <a:endParaRPr>
              <a:solidFill>
                <a:srgbClr val="F8F9FA"/>
              </a:solidFill>
              <a:latin typeface="JetBrains Mono"/>
              <a:ea typeface="JetBrains Mono"/>
              <a:cs typeface="JetBrains Mono"/>
              <a:sym typeface="JetBrains Mono"/>
            </a:endParaRPr>
          </a:p>
        </p:txBody>
      </p:sp>
      <p:sp>
        <p:nvSpPr>
          <p:cNvPr id="605" name="Google Shape;605;p59"/>
          <p:cNvSpPr/>
          <p:nvPr/>
        </p:nvSpPr>
        <p:spPr>
          <a:xfrm>
            <a:off x="6193525" y="940013"/>
            <a:ext cx="2709600" cy="4767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06" name="Google Shape;606;p59"/>
          <p:cNvSpPr txBox="1"/>
          <p:nvPr/>
        </p:nvSpPr>
        <p:spPr>
          <a:xfrm>
            <a:off x="6313150" y="985088"/>
            <a:ext cx="24552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Installed from Disk</a:t>
            </a:r>
            <a:endParaRPr>
              <a:solidFill>
                <a:srgbClr val="F8F9FA"/>
              </a:solidFill>
              <a:latin typeface="JetBrains Mono"/>
              <a:ea typeface="JetBrains Mono"/>
              <a:cs typeface="JetBrains Mono"/>
              <a:sym typeface="JetBrains Mono"/>
            </a:endParaRPr>
          </a:p>
        </p:txBody>
      </p:sp>
      <p:sp>
        <p:nvSpPr>
          <p:cNvPr id="607" name="Google Shape;607;p59"/>
          <p:cNvSpPr/>
          <p:nvPr/>
        </p:nvSpPr>
        <p:spPr>
          <a:xfrm>
            <a:off x="3231375" y="940000"/>
            <a:ext cx="2709600" cy="4767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08" name="Google Shape;608;p59"/>
          <p:cNvSpPr txBox="1"/>
          <p:nvPr/>
        </p:nvSpPr>
        <p:spPr>
          <a:xfrm>
            <a:off x="3351000" y="984988"/>
            <a:ext cx="24552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Custom Plugin Repo</a:t>
            </a:r>
            <a:endParaRPr>
              <a:solidFill>
                <a:srgbClr val="F8F9FA"/>
              </a:solidFill>
              <a:latin typeface="JetBrains Mono"/>
              <a:ea typeface="JetBrains Mono"/>
              <a:cs typeface="JetBrains Mono"/>
              <a:sym typeface="JetBrains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612" name="Shape 612"/>
        <p:cNvGrpSpPr/>
        <p:nvPr/>
      </p:nvGrpSpPr>
      <p:grpSpPr>
        <a:xfrm>
          <a:off x="0" y="0"/>
          <a:ext cx="0" cy="0"/>
          <a:chOff x="0" y="0"/>
          <a:chExt cx="0" cy="0"/>
        </a:xfrm>
      </p:grpSpPr>
      <p:sp>
        <p:nvSpPr>
          <p:cNvPr id="613" name="Google Shape;613;p60"/>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614" name="Google Shape;614;p60"/>
          <p:cNvSpPr txBox="1"/>
          <p:nvPr/>
        </p:nvSpPr>
        <p:spPr>
          <a:xfrm>
            <a:off x="269150" y="273050"/>
            <a:ext cx="7872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C87DBB"/>
                </a:solidFill>
                <a:latin typeface="JetBrains Mono"/>
                <a:ea typeface="JetBrains Mono"/>
                <a:cs typeface="JetBrains Mono"/>
                <a:sym typeface="JetBrains Mono"/>
              </a:rPr>
              <a:t>Plugin Distribution</a:t>
            </a:r>
            <a:endParaRPr b="1" sz="2200">
              <a:solidFill>
                <a:srgbClr val="C87DBB"/>
              </a:solidFill>
              <a:latin typeface="JetBrains Mono"/>
              <a:ea typeface="JetBrains Mono"/>
              <a:cs typeface="JetBrains Mono"/>
              <a:sym typeface="JetBrains Mono"/>
            </a:endParaRPr>
          </a:p>
        </p:txBody>
      </p:sp>
      <p:sp>
        <p:nvSpPr>
          <p:cNvPr id="615" name="Google Shape;615;p60"/>
          <p:cNvSpPr txBox="1"/>
          <p:nvPr/>
        </p:nvSpPr>
        <p:spPr>
          <a:xfrm>
            <a:off x="7643075" y="1040850"/>
            <a:ext cx="5547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8F9FA"/>
              </a:solidFill>
              <a:latin typeface="JetBrains Mono"/>
              <a:ea typeface="JetBrains Mono"/>
              <a:cs typeface="JetBrains Mono"/>
              <a:sym typeface="JetBrains Mono"/>
            </a:endParaRPr>
          </a:p>
        </p:txBody>
      </p:sp>
      <p:sp>
        <p:nvSpPr>
          <p:cNvPr id="616" name="Google Shape;616;p60"/>
          <p:cNvSpPr/>
          <p:nvPr/>
        </p:nvSpPr>
        <p:spPr>
          <a:xfrm>
            <a:off x="269150" y="1545875"/>
            <a:ext cx="2709600" cy="32634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17" name="Google Shape;617;p60"/>
          <p:cNvSpPr txBox="1"/>
          <p:nvPr/>
        </p:nvSpPr>
        <p:spPr>
          <a:xfrm>
            <a:off x="388848" y="1612598"/>
            <a:ext cx="2455200" cy="30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First uploads are manual</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Requires a JetBrains Account</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Signed artifact uploading via Gradle Tasks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Custom release channels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Globally public</a:t>
            </a:r>
            <a:endParaRPr>
              <a:solidFill>
                <a:srgbClr val="F8F9FA"/>
              </a:solidFill>
              <a:latin typeface="JetBrains Mono"/>
              <a:ea typeface="JetBrains Mono"/>
              <a:cs typeface="JetBrains Mono"/>
              <a:sym typeface="JetBrains Mono"/>
            </a:endParaRPr>
          </a:p>
        </p:txBody>
      </p:sp>
      <p:sp>
        <p:nvSpPr>
          <p:cNvPr id="618" name="Google Shape;618;p60"/>
          <p:cNvSpPr/>
          <p:nvPr/>
        </p:nvSpPr>
        <p:spPr>
          <a:xfrm>
            <a:off x="3188850" y="1545875"/>
            <a:ext cx="2766300" cy="32646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19" name="Google Shape;619;p60"/>
          <p:cNvSpPr txBox="1"/>
          <p:nvPr/>
        </p:nvSpPr>
        <p:spPr>
          <a:xfrm>
            <a:off x="3311046" y="1612624"/>
            <a:ext cx="2506500" cy="30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Create and maintain an </a:t>
            </a:r>
            <a:r>
              <a:rPr lang="en">
                <a:solidFill>
                  <a:srgbClr val="C87DBB"/>
                </a:solidFill>
                <a:latin typeface="JetBrains Mono"/>
                <a:ea typeface="JetBrains Mono"/>
                <a:cs typeface="JetBrains Mono"/>
                <a:sym typeface="JetBrains Mono"/>
              </a:rPr>
              <a:t>updatePlugins.xml</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Host Plugin artifacts on your own HTTPS web server</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Use Gradle to upload Plugin artifacts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No JetBrains account required</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Scoped visibility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C87DBB"/>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C87DBB"/>
              </a:solidFill>
              <a:latin typeface="JetBrains Mono"/>
              <a:ea typeface="JetBrains Mono"/>
              <a:cs typeface="JetBrains Mono"/>
              <a:sym typeface="JetBrains Mono"/>
            </a:endParaRPr>
          </a:p>
        </p:txBody>
      </p:sp>
      <p:sp>
        <p:nvSpPr>
          <p:cNvPr id="620" name="Google Shape;620;p60"/>
          <p:cNvSpPr/>
          <p:nvPr/>
        </p:nvSpPr>
        <p:spPr>
          <a:xfrm>
            <a:off x="6165175" y="1545875"/>
            <a:ext cx="2766300" cy="32634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21" name="Google Shape;621;p60"/>
          <p:cNvSpPr txBox="1"/>
          <p:nvPr/>
        </p:nvSpPr>
        <p:spPr>
          <a:xfrm>
            <a:off x="6287371" y="1612598"/>
            <a:ext cx="2506500" cy="30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Install the zip or jar manually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Requires broadcasting upgrade availability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Scoped visibility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F8F9FA"/>
              </a:solidFill>
              <a:latin typeface="JetBrains Mono"/>
              <a:ea typeface="JetBrains Mono"/>
              <a:cs typeface="JetBrains Mono"/>
              <a:sym typeface="JetBrains Mono"/>
            </a:endParaRPr>
          </a:p>
        </p:txBody>
      </p:sp>
      <p:sp>
        <p:nvSpPr>
          <p:cNvPr id="622" name="Google Shape;622;p60"/>
          <p:cNvSpPr/>
          <p:nvPr/>
        </p:nvSpPr>
        <p:spPr>
          <a:xfrm>
            <a:off x="269225" y="940050"/>
            <a:ext cx="2709600" cy="4767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23" name="Google Shape;623;p60"/>
          <p:cNvSpPr txBox="1"/>
          <p:nvPr/>
        </p:nvSpPr>
        <p:spPr>
          <a:xfrm>
            <a:off x="388850" y="985125"/>
            <a:ext cx="24552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JetBrains Marketplace</a:t>
            </a:r>
            <a:endParaRPr>
              <a:solidFill>
                <a:srgbClr val="F8F9FA"/>
              </a:solidFill>
              <a:latin typeface="JetBrains Mono"/>
              <a:ea typeface="JetBrains Mono"/>
              <a:cs typeface="JetBrains Mono"/>
              <a:sym typeface="JetBrains Mono"/>
            </a:endParaRPr>
          </a:p>
        </p:txBody>
      </p:sp>
      <p:sp>
        <p:nvSpPr>
          <p:cNvPr id="624" name="Google Shape;624;p60"/>
          <p:cNvSpPr/>
          <p:nvPr/>
        </p:nvSpPr>
        <p:spPr>
          <a:xfrm>
            <a:off x="6193525" y="940000"/>
            <a:ext cx="2709600" cy="4767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25" name="Google Shape;625;p60"/>
          <p:cNvSpPr txBox="1"/>
          <p:nvPr/>
        </p:nvSpPr>
        <p:spPr>
          <a:xfrm>
            <a:off x="6313150" y="985075"/>
            <a:ext cx="24552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Installed from Disk</a:t>
            </a:r>
            <a:endParaRPr>
              <a:solidFill>
                <a:srgbClr val="F8F9FA"/>
              </a:solidFill>
              <a:latin typeface="JetBrains Mono"/>
              <a:ea typeface="JetBrains Mono"/>
              <a:cs typeface="JetBrains Mono"/>
              <a:sym typeface="JetBrains Mono"/>
            </a:endParaRPr>
          </a:p>
        </p:txBody>
      </p:sp>
      <p:sp>
        <p:nvSpPr>
          <p:cNvPr id="626" name="Google Shape;626;p60"/>
          <p:cNvSpPr/>
          <p:nvPr/>
        </p:nvSpPr>
        <p:spPr>
          <a:xfrm>
            <a:off x="3231375" y="939963"/>
            <a:ext cx="2709600" cy="4767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27" name="Google Shape;627;p60"/>
          <p:cNvSpPr txBox="1"/>
          <p:nvPr/>
        </p:nvSpPr>
        <p:spPr>
          <a:xfrm>
            <a:off x="3351000" y="985038"/>
            <a:ext cx="24552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Custom Plugin Repo</a:t>
            </a:r>
            <a:endParaRPr>
              <a:solidFill>
                <a:srgbClr val="F8F9FA"/>
              </a:solidFill>
              <a:latin typeface="JetBrains Mono"/>
              <a:ea typeface="JetBrains Mono"/>
              <a:cs typeface="JetBrains Mono"/>
              <a:sym typeface="JetBrains Mono"/>
            </a:endParaRPr>
          </a:p>
        </p:txBody>
      </p:sp>
      <p:sp>
        <p:nvSpPr>
          <p:cNvPr id="628" name="Google Shape;628;p60"/>
          <p:cNvSpPr/>
          <p:nvPr/>
        </p:nvSpPr>
        <p:spPr>
          <a:xfrm>
            <a:off x="134625" y="71775"/>
            <a:ext cx="8945400" cy="4931400"/>
          </a:xfrm>
          <a:prstGeom prst="rect">
            <a:avLst/>
          </a:prstGeom>
          <a:solidFill>
            <a:srgbClr val="1E1F21">
              <a:alpha val="7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9" name="Google Shape;629;p60"/>
          <p:cNvSpPr/>
          <p:nvPr/>
        </p:nvSpPr>
        <p:spPr>
          <a:xfrm>
            <a:off x="2592150" y="1870500"/>
            <a:ext cx="3959700" cy="1402500"/>
          </a:xfrm>
          <a:prstGeom prst="roundRect">
            <a:avLst>
              <a:gd fmla="val 5531" name="adj"/>
            </a:avLst>
          </a:prstGeom>
          <a:solidFill>
            <a:srgbClr val="1E1F21"/>
          </a:solid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0" name="Google Shape;630;p60"/>
          <p:cNvSpPr txBox="1"/>
          <p:nvPr/>
        </p:nvSpPr>
        <p:spPr>
          <a:xfrm>
            <a:off x="2696427" y="1937916"/>
            <a:ext cx="3753600" cy="12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8F9FA"/>
                </a:solidFill>
                <a:latin typeface="JetBrains Mono"/>
                <a:ea typeface="JetBrains Mono"/>
                <a:cs typeface="JetBrains Mono"/>
                <a:sym typeface="JetBrains Mono"/>
              </a:rPr>
              <a:t>Pro Tip:</a:t>
            </a:r>
            <a:r>
              <a:rPr lang="en">
                <a:solidFill>
                  <a:srgbClr val="F8F9FA"/>
                </a:solidFill>
                <a:latin typeface="JetBrains Mono"/>
                <a:ea typeface="JetBrains Mono"/>
                <a:cs typeface="JetBrains Mono"/>
                <a:sym typeface="JetBrains Mono"/>
              </a:rPr>
              <a:t> You can require specific Plugins for projects. This can be helpful to codify developer behaviors and utilities. Update </a:t>
            </a:r>
            <a:r>
              <a:rPr lang="en">
                <a:solidFill>
                  <a:srgbClr val="C87DBB"/>
                </a:solidFill>
                <a:latin typeface="JetBrains Mono"/>
                <a:ea typeface="JetBrains Mono"/>
                <a:cs typeface="JetBrains Mono"/>
                <a:sym typeface="JetBrains Mono"/>
              </a:rPr>
              <a:t>.idea/externalDependencies.xml</a:t>
            </a:r>
            <a:endParaRPr sz="1700">
              <a:solidFill>
                <a:srgbClr val="C87DBB"/>
              </a:solidFill>
              <a:latin typeface="JetBrains Mono"/>
              <a:ea typeface="JetBrains Mono"/>
              <a:cs typeface="JetBrains Mono"/>
              <a:sym typeface="JetBrains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634" name="Shape 634"/>
        <p:cNvGrpSpPr/>
        <p:nvPr/>
      </p:nvGrpSpPr>
      <p:grpSpPr>
        <a:xfrm>
          <a:off x="0" y="0"/>
          <a:ext cx="0" cy="0"/>
          <a:chOff x="0" y="0"/>
          <a:chExt cx="0" cy="0"/>
        </a:xfrm>
      </p:grpSpPr>
      <p:sp>
        <p:nvSpPr>
          <p:cNvPr id="635" name="Google Shape;635;p61"/>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636" name="Google Shape;636;p61"/>
          <p:cNvSpPr txBox="1"/>
          <p:nvPr/>
        </p:nvSpPr>
        <p:spPr>
          <a:xfrm>
            <a:off x="282600" y="2266500"/>
            <a:ext cx="8578800" cy="6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188038"/>
                </a:solidFill>
                <a:latin typeface="JetBrains Mono"/>
                <a:ea typeface="JetBrains Mono"/>
                <a:cs typeface="JetBrains Mono"/>
                <a:sym typeface="JetBrains Mono"/>
              </a:rPr>
              <a:t>Final Thoughts</a:t>
            </a:r>
            <a:endParaRPr sz="2200">
              <a:solidFill>
                <a:srgbClr val="188038"/>
              </a:solidFill>
              <a:latin typeface="JetBrains Mono"/>
              <a:ea typeface="JetBrains Mono"/>
              <a:cs typeface="JetBrains Mono"/>
              <a:sym typeface="JetBrains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82" name="Shape 82"/>
        <p:cNvGrpSpPr/>
        <p:nvPr/>
      </p:nvGrpSpPr>
      <p:grpSpPr>
        <a:xfrm>
          <a:off x="0" y="0"/>
          <a:ext cx="0" cy="0"/>
          <a:chOff x="0" y="0"/>
          <a:chExt cx="0" cy="0"/>
        </a:xfrm>
      </p:grpSpPr>
      <p:sp>
        <p:nvSpPr>
          <p:cNvPr id="83" name="Google Shape;83;p17"/>
          <p:cNvSpPr txBox="1"/>
          <p:nvPr/>
        </p:nvSpPr>
        <p:spPr>
          <a:xfrm>
            <a:off x="282925" y="1888075"/>
            <a:ext cx="8578800" cy="11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rgbClr val="F8F9FA"/>
                </a:solidFill>
                <a:latin typeface="JetBrains Mono"/>
                <a:ea typeface="JetBrains Mono"/>
                <a:cs typeface="JetBrains Mono"/>
                <a:sym typeface="JetBrains Mono"/>
              </a:rPr>
              <a:t> DevEx is not prioritized enough. Areas like </a:t>
            </a:r>
            <a:r>
              <a:rPr lang="en" sz="2200">
                <a:solidFill>
                  <a:srgbClr val="57A8F5"/>
                </a:solidFill>
                <a:latin typeface="JetBrains Mono"/>
                <a:ea typeface="JetBrains Mono"/>
                <a:cs typeface="JetBrains Mono"/>
                <a:sym typeface="JetBrains Mono"/>
              </a:rPr>
              <a:t>onboarding</a:t>
            </a:r>
            <a:r>
              <a:rPr lang="en" sz="2200">
                <a:solidFill>
                  <a:srgbClr val="F8F9FA"/>
                </a:solidFill>
                <a:latin typeface="JetBrains Mono"/>
                <a:ea typeface="JetBrains Mono"/>
                <a:cs typeface="JetBrains Mono"/>
                <a:sym typeface="JetBrains Mono"/>
              </a:rPr>
              <a:t>, </a:t>
            </a:r>
            <a:r>
              <a:rPr lang="en" sz="2200">
                <a:solidFill>
                  <a:srgbClr val="C87DBB"/>
                </a:solidFill>
                <a:latin typeface="JetBrains Mono"/>
                <a:ea typeface="JetBrains Mono"/>
                <a:cs typeface="JetBrains Mono"/>
                <a:sym typeface="JetBrains Mono"/>
              </a:rPr>
              <a:t>context switching</a:t>
            </a:r>
            <a:r>
              <a:rPr lang="en" sz="2200">
                <a:solidFill>
                  <a:srgbClr val="F8F9FA"/>
                </a:solidFill>
                <a:latin typeface="JetBrains Mono"/>
                <a:ea typeface="JetBrains Mono"/>
                <a:cs typeface="JetBrains Mono"/>
                <a:sym typeface="JetBrains Mono"/>
              </a:rPr>
              <a:t>, </a:t>
            </a:r>
            <a:r>
              <a:rPr lang="en" sz="2200">
                <a:solidFill>
                  <a:srgbClr val="B3AE60"/>
                </a:solidFill>
                <a:latin typeface="JetBrains Mono"/>
                <a:ea typeface="JetBrains Mono"/>
                <a:cs typeface="JetBrains Mono"/>
                <a:sym typeface="JetBrains Mono"/>
              </a:rPr>
              <a:t>automatable actions </a:t>
            </a:r>
            <a:r>
              <a:rPr lang="en" sz="2200">
                <a:solidFill>
                  <a:srgbClr val="F8F9FA"/>
                </a:solidFill>
                <a:latin typeface="JetBrains Mono"/>
                <a:ea typeface="JetBrains Mono"/>
                <a:cs typeface="JetBrains Mono"/>
                <a:sym typeface="JetBrains Mono"/>
              </a:rPr>
              <a:t>and </a:t>
            </a:r>
            <a:r>
              <a:rPr lang="en" sz="2200">
                <a:solidFill>
                  <a:srgbClr val="56C1D6"/>
                </a:solidFill>
                <a:latin typeface="JetBrains Mono"/>
                <a:ea typeface="JetBrains Mono"/>
                <a:cs typeface="JetBrains Mono"/>
                <a:sym typeface="JetBrains Mono"/>
              </a:rPr>
              <a:t>support</a:t>
            </a:r>
            <a:r>
              <a:rPr lang="en" sz="2200">
                <a:solidFill>
                  <a:srgbClr val="F8F9FA"/>
                </a:solidFill>
                <a:latin typeface="JetBrains Mono"/>
                <a:ea typeface="JetBrains Mono"/>
                <a:cs typeface="JetBrains Mono"/>
                <a:sym typeface="JetBrains Mono"/>
              </a:rPr>
              <a:t> need more attention.</a:t>
            </a:r>
            <a:endParaRPr sz="2200">
              <a:solidFill>
                <a:srgbClr val="F8F9FA"/>
              </a:solidFill>
              <a:latin typeface="JetBrains Mono"/>
              <a:ea typeface="JetBrains Mono"/>
              <a:cs typeface="JetBrains Mono"/>
              <a:sym typeface="JetBrains Mono"/>
            </a:endParaRPr>
          </a:p>
          <a:p>
            <a:pPr indent="0" lvl="0" marL="0" rtl="0" algn="ctr">
              <a:spcBef>
                <a:spcPts val="0"/>
              </a:spcBef>
              <a:spcAft>
                <a:spcPts val="0"/>
              </a:spcAft>
              <a:buNone/>
            </a:pPr>
            <a:r>
              <a:t/>
            </a:r>
            <a:endParaRPr sz="2200">
              <a:solidFill>
                <a:srgbClr val="F8F9FA"/>
              </a:solidFill>
              <a:latin typeface="JetBrains Mono"/>
              <a:ea typeface="JetBrains Mono"/>
              <a:cs typeface="JetBrains Mono"/>
              <a:sym typeface="JetBrains Mono"/>
            </a:endParaRPr>
          </a:p>
        </p:txBody>
      </p:sp>
      <p:sp>
        <p:nvSpPr>
          <p:cNvPr id="84" name="Google Shape;84;p17"/>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640" name="Shape 640"/>
        <p:cNvGrpSpPr/>
        <p:nvPr/>
      </p:nvGrpSpPr>
      <p:grpSpPr>
        <a:xfrm>
          <a:off x="0" y="0"/>
          <a:ext cx="0" cy="0"/>
          <a:chOff x="0" y="0"/>
          <a:chExt cx="0" cy="0"/>
        </a:xfrm>
      </p:grpSpPr>
      <p:sp>
        <p:nvSpPr>
          <p:cNvPr id="641" name="Google Shape;641;p62"/>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grpSp>
        <p:nvGrpSpPr>
          <p:cNvPr id="642" name="Google Shape;642;p62"/>
          <p:cNvGrpSpPr/>
          <p:nvPr/>
        </p:nvGrpSpPr>
        <p:grpSpPr>
          <a:xfrm>
            <a:off x="520775" y="546150"/>
            <a:ext cx="8216399" cy="733500"/>
            <a:chOff x="606575" y="546150"/>
            <a:chExt cx="2434200" cy="733500"/>
          </a:xfrm>
        </p:grpSpPr>
        <p:sp>
          <p:nvSpPr>
            <p:cNvPr id="643" name="Google Shape;643;p62"/>
            <p:cNvSpPr/>
            <p:nvPr/>
          </p:nvSpPr>
          <p:spPr>
            <a:xfrm>
              <a:off x="606575" y="546150"/>
              <a:ext cx="2434200" cy="647700"/>
            </a:xfrm>
            <a:prstGeom prst="roundRect">
              <a:avLst>
                <a:gd fmla="val 16667" name="adj"/>
              </a:avLst>
            </a:prstGeom>
            <a:noFill/>
            <a:ln cap="flat" cmpd="sng" w="9525">
              <a:solidFill>
                <a:srgbClr val="56C1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p62"/>
            <p:cNvSpPr txBox="1"/>
            <p:nvPr/>
          </p:nvSpPr>
          <p:spPr>
            <a:xfrm>
              <a:off x="612425" y="631950"/>
              <a:ext cx="24225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56C1D6"/>
                  </a:solidFill>
                  <a:latin typeface="JetBrains Mono"/>
                  <a:ea typeface="JetBrains Mono"/>
                  <a:cs typeface="JetBrains Mono"/>
                  <a:sym typeface="JetBrains Mono"/>
                </a:rPr>
                <a:t>When Writing Plugins...</a:t>
              </a:r>
              <a:endParaRPr sz="2200">
                <a:solidFill>
                  <a:srgbClr val="56C1D6"/>
                </a:solidFill>
                <a:latin typeface="JetBrains Mono"/>
                <a:ea typeface="JetBrains Mono"/>
                <a:cs typeface="JetBrains Mono"/>
                <a:sym typeface="JetBrains Mono"/>
              </a:endParaRPr>
            </a:p>
          </p:txBody>
        </p:sp>
      </p:grpSp>
      <p:sp>
        <p:nvSpPr>
          <p:cNvPr id="645" name="Google Shape;645;p62"/>
          <p:cNvSpPr txBox="1"/>
          <p:nvPr/>
        </p:nvSpPr>
        <p:spPr>
          <a:xfrm>
            <a:off x="520775" y="1389425"/>
            <a:ext cx="8388900" cy="3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Initial project setup is easy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Finding concise and up-to-date Action, Extension, and Service code samples is difficult</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There are a lot of {DoAThing}Managers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Swing seems to still be the primary UI kit</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Swing form editors (with preview) are behind a paywall</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The Swing based Kotlin UI DSL is nice(ish)</a:t>
            </a:r>
            <a:endParaRPr>
              <a:solidFill>
                <a:srgbClr val="F8F9FA"/>
              </a:solidFill>
              <a:latin typeface="JetBrains Mono"/>
              <a:ea typeface="JetBrains Mono"/>
              <a:cs typeface="JetBrains Mono"/>
              <a:sym typeface="JetBrains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649" name="Shape 649"/>
        <p:cNvGrpSpPr/>
        <p:nvPr/>
      </p:nvGrpSpPr>
      <p:grpSpPr>
        <a:xfrm>
          <a:off x="0" y="0"/>
          <a:ext cx="0" cy="0"/>
          <a:chOff x="0" y="0"/>
          <a:chExt cx="0" cy="0"/>
        </a:xfrm>
      </p:grpSpPr>
      <p:sp>
        <p:nvSpPr>
          <p:cNvPr id="650" name="Google Shape;650;p63"/>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grpSp>
        <p:nvGrpSpPr>
          <p:cNvPr id="651" name="Google Shape;651;p63"/>
          <p:cNvGrpSpPr/>
          <p:nvPr/>
        </p:nvGrpSpPr>
        <p:grpSpPr>
          <a:xfrm>
            <a:off x="520775" y="546150"/>
            <a:ext cx="8216399" cy="733500"/>
            <a:chOff x="606575" y="546150"/>
            <a:chExt cx="2434200" cy="733500"/>
          </a:xfrm>
        </p:grpSpPr>
        <p:sp>
          <p:nvSpPr>
            <p:cNvPr id="652" name="Google Shape;652;p63"/>
            <p:cNvSpPr/>
            <p:nvPr/>
          </p:nvSpPr>
          <p:spPr>
            <a:xfrm>
              <a:off x="606575" y="546150"/>
              <a:ext cx="2434200" cy="647700"/>
            </a:xfrm>
            <a:prstGeom prst="roundRect">
              <a:avLst>
                <a:gd fmla="val 16667" name="adj"/>
              </a:avLst>
            </a:prstGeom>
            <a:noFill/>
            <a:ln cap="flat" cmpd="sng" w="9525">
              <a:solidFill>
                <a:srgbClr val="6BB38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p63"/>
            <p:cNvSpPr txBox="1"/>
            <p:nvPr/>
          </p:nvSpPr>
          <p:spPr>
            <a:xfrm>
              <a:off x="612425" y="631950"/>
              <a:ext cx="24225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6BB38A"/>
                  </a:solidFill>
                  <a:latin typeface="JetBrains Mono"/>
                  <a:ea typeface="JetBrains Mono"/>
                  <a:cs typeface="JetBrains Mono"/>
                  <a:sym typeface="JetBrains Mono"/>
                </a:rPr>
                <a:t>When Using Compose Desktop</a:t>
              </a:r>
              <a:r>
                <a:rPr lang="en" sz="2200">
                  <a:solidFill>
                    <a:srgbClr val="6BB38A"/>
                  </a:solidFill>
                  <a:latin typeface="JetBrains Mono"/>
                  <a:ea typeface="JetBrains Mono"/>
                  <a:cs typeface="JetBrains Mono"/>
                  <a:sym typeface="JetBrains Mono"/>
                </a:rPr>
                <a:t>...</a:t>
              </a:r>
              <a:endParaRPr sz="2200">
                <a:solidFill>
                  <a:srgbClr val="6BB38A"/>
                </a:solidFill>
                <a:latin typeface="JetBrains Mono"/>
                <a:ea typeface="JetBrains Mono"/>
                <a:cs typeface="JetBrains Mono"/>
                <a:sym typeface="JetBrains Mono"/>
              </a:endParaRPr>
            </a:p>
          </p:txBody>
        </p:sp>
      </p:grpSp>
      <p:sp>
        <p:nvSpPr>
          <p:cNvPr id="654" name="Google Shape;654;p63"/>
          <p:cNvSpPr txBox="1"/>
          <p:nvPr/>
        </p:nvSpPr>
        <p:spPr>
          <a:xfrm>
            <a:off x="520775" y="1389425"/>
            <a:ext cx="8388900" cy="3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Jewel (The JetBrains theme for Compose Desktop) is almost ready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Kotlin UI DSLs still seem to be much less verbose &amp; get theming for free</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Favor Compose Desktop for UI creation *sometimes*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Previewing Composables is clunky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Adding Compose dependencies bloated SimpleJ’s Plugin binary </a:t>
            </a:r>
            <a:r>
              <a:rPr b="1" lang="en" sz="1900">
                <a:solidFill>
                  <a:srgbClr val="6BB38A"/>
                </a:solidFill>
                <a:latin typeface="JetBrains Mono"/>
                <a:ea typeface="JetBrains Mono"/>
                <a:cs typeface="JetBrains Mono"/>
                <a:sym typeface="JetBrains Mono"/>
              </a:rPr>
              <a:t>by ~94%</a:t>
            </a:r>
            <a:endParaRPr b="1" sz="1900">
              <a:solidFill>
                <a:srgbClr val="6BB38A"/>
              </a:solidFill>
              <a:latin typeface="JetBrains Mono"/>
              <a:ea typeface="JetBrains Mono"/>
              <a:cs typeface="JetBrains Mono"/>
              <a:sym typeface="JetBrains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658" name="Shape 658"/>
        <p:cNvGrpSpPr/>
        <p:nvPr/>
      </p:nvGrpSpPr>
      <p:grpSpPr>
        <a:xfrm>
          <a:off x="0" y="0"/>
          <a:ext cx="0" cy="0"/>
          <a:chOff x="0" y="0"/>
          <a:chExt cx="0" cy="0"/>
        </a:xfrm>
      </p:grpSpPr>
      <p:sp>
        <p:nvSpPr>
          <p:cNvPr id="659" name="Google Shape;659;p64"/>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grpSp>
        <p:nvGrpSpPr>
          <p:cNvPr id="660" name="Google Shape;660;p64"/>
          <p:cNvGrpSpPr/>
          <p:nvPr/>
        </p:nvGrpSpPr>
        <p:grpSpPr>
          <a:xfrm>
            <a:off x="520775" y="546150"/>
            <a:ext cx="8216399" cy="733500"/>
            <a:chOff x="606575" y="546150"/>
            <a:chExt cx="2434200" cy="733500"/>
          </a:xfrm>
        </p:grpSpPr>
        <p:sp>
          <p:nvSpPr>
            <p:cNvPr id="661" name="Google Shape;661;p64"/>
            <p:cNvSpPr/>
            <p:nvPr/>
          </p:nvSpPr>
          <p:spPr>
            <a:xfrm>
              <a:off x="606575" y="546150"/>
              <a:ext cx="2434200" cy="647700"/>
            </a:xfrm>
            <a:prstGeom prst="roundRect">
              <a:avLst>
                <a:gd fmla="val 16667"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E8E6D"/>
                </a:solidFill>
              </a:endParaRPr>
            </a:p>
          </p:txBody>
        </p:sp>
        <p:sp>
          <p:nvSpPr>
            <p:cNvPr id="662" name="Google Shape;662;p64"/>
            <p:cNvSpPr txBox="1"/>
            <p:nvPr/>
          </p:nvSpPr>
          <p:spPr>
            <a:xfrm>
              <a:off x="612425" y="631950"/>
              <a:ext cx="24225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87DBB"/>
                  </a:solidFill>
                  <a:latin typeface="JetBrains Mono"/>
                  <a:ea typeface="JetBrains Mono"/>
                  <a:cs typeface="JetBrains Mono"/>
                  <a:sym typeface="JetBrains Mono"/>
                </a:rPr>
                <a:t>Previewing Composables</a:t>
              </a:r>
              <a:endParaRPr sz="2200">
                <a:solidFill>
                  <a:srgbClr val="C87DBB"/>
                </a:solidFill>
                <a:latin typeface="JetBrains Mono"/>
                <a:ea typeface="JetBrains Mono"/>
                <a:cs typeface="JetBrains Mono"/>
                <a:sym typeface="JetBrains Mono"/>
              </a:endParaRPr>
            </a:p>
          </p:txBody>
        </p:sp>
      </p:grpSp>
      <p:sp>
        <p:nvSpPr>
          <p:cNvPr id="663" name="Google Shape;663;p64"/>
          <p:cNvSpPr/>
          <p:nvPr/>
        </p:nvSpPr>
        <p:spPr>
          <a:xfrm>
            <a:off x="4787375" y="1993675"/>
            <a:ext cx="3949800" cy="23889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64" name="Google Shape;664;p64"/>
          <p:cNvSpPr txBox="1"/>
          <p:nvPr/>
        </p:nvSpPr>
        <p:spPr>
          <a:xfrm>
            <a:off x="4880525" y="2041825"/>
            <a:ext cx="3856500" cy="22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F8F9FA"/>
                </a:solidFill>
                <a:latin typeface="JetBrains Mono"/>
                <a:ea typeface="JetBrains Mono"/>
                <a:cs typeface="JetBrains Mono"/>
                <a:sym typeface="JetBrains Mono"/>
              </a:rPr>
              <a:t>Install Kotlin Multiplatform</a:t>
            </a:r>
            <a:endParaRPr sz="1300">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sz="1300">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300">
                <a:solidFill>
                  <a:srgbClr val="F8F9FA"/>
                </a:solidFill>
                <a:latin typeface="JetBrains Mono"/>
                <a:ea typeface="JetBrains Mono"/>
                <a:cs typeface="JetBrains Mono"/>
                <a:sym typeface="JetBrains Mono"/>
              </a:rPr>
              <a:t>Upon code changes manually click the compose preview gutter icon</a:t>
            </a:r>
            <a:endParaRPr sz="1300">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sz="1300">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sz="1300">
              <a:solidFill>
                <a:srgbClr val="F8F9FA"/>
              </a:solidFill>
              <a:latin typeface="JetBrains Mono"/>
              <a:ea typeface="JetBrains Mono"/>
              <a:cs typeface="JetBrains Mono"/>
              <a:sym typeface="JetBrains Mono"/>
            </a:endParaRPr>
          </a:p>
        </p:txBody>
      </p:sp>
      <p:sp>
        <p:nvSpPr>
          <p:cNvPr id="665" name="Google Shape;665;p64"/>
          <p:cNvSpPr/>
          <p:nvPr/>
        </p:nvSpPr>
        <p:spPr>
          <a:xfrm>
            <a:off x="520775" y="1993775"/>
            <a:ext cx="4115100" cy="23889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66" name="Google Shape;666;p64"/>
          <p:cNvSpPr txBox="1"/>
          <p:nvPr/>
        </p:nvSpPr>
        <p:spPr>
          <a:xfrm>
            <a:off x="603975" y="2041950"/>
            <a:ext cx="4032000" cy="22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F8F9FA"/>
                </a:solidFill>
                <a:latin typeface="JetBrains Mono"/>
                <a:ea typeface="JetBrains Mono"/>
                <a:cs typeface="JetBrains Mono"/>
                <a:sym typeface="JetBrains Mono"/>
              </a:rPr>
              <a:t>[Optional] When using non-Android Studio Jetbrains IDE install these Plugins</a:t>
            </a:r>
            <a:r>
              <a:rPr lang="en" sz="1300">
                <a:solidFill>
                  <a:srgbClr val="F8F9FA"/>
                </a:solidFill>
                <a:latin typeface="JetBrains Mono"/>
                <a:ea typeface="JetBrains Mono"/>
                <a:cs typeface="JetBrains Mono"/>
                <a:sym typeface="JetBrains Mono"/>
              </a:rPr>
              <a:t>...</a:t>
            </a:r>
            <a:endParaRPr sz="1300">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300">
                <a:solidFill>
                  <a:srgbClr val="F8F9FA"/>
                </a:solidFill>
                <a:latin typeface="JetBrains Mono"/>
                <a:ea typeface="JetBrains Mono"/>
                <a:cs typeface="JetBrains Mono"/>
                <a:sym typeface="JetBrains Mono"/>
              </a:rPr>
              <a:t>- Android</a:t>
            </a:r>
            <a:endParaRPr sz="1300">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300">
                <a:solidFill>
                  <a:srgbClr val="F8F9FA"/>
                </a:solidFill>
                <a:latin typeface="JetBrains Mono"/>
                <a:ea typeface="JetBrains Mono"/>
                <a:cs typeface="JetBrains Mono"/>
                <a:sym typeface="JetBrains Mono"/>
              </a:rPr>
              <a:t>- Android Design Tools</a:t>
            </a:r>
            <a:endParaRPr sz="1300">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300">
                <a:solidFill>
                  <a:srgbClr val="F8F9FA"/>
                </a:solidFill>
                <a:latin typeface="JetBrains Mono"/>
                <a:ea typeface="JetBrains Mono"/>
                <a:cs typeface="JetBrains Mono"/>
                <a:sym typeface="JetBrains Mono"/>
              </a:rPr>
              <a:t>- Jetpack Compose</a:t>
            </a:r>
            <a:endParaRPr sz="1300">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sz="1300">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300">
                <a:solidFill>
                  <a:srgbClr val="F8F9FA"/>
                </a:solidFill>
                <a:latin typeface="JetBrains Mono"/>
                <a:ea typeface="JetBrains Mono"/>
                <a:cs typeface="JetBrains Mono"/>
                <a:sym typeface="JetBrains Mono"/>
              </a:rPr>
              <a:t>Create an Android Library module to preview Composables</a:t>
            </a:r>
            <a:endParaRPr sz="1300">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sz="1300">
              <a:solidFill>
                <a:srgbClr val="F8F9FA"/>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300">
                <a:solidFill>
                  <a:srgbClr val="F8F9FA"/>
                </a:solidFill>
                <a:latin typeface="JetBrains Mono"/>
                <a:ea typeface="JetBrains Mono"/>
                <a:cs typeface="JetBrains Mono"/>
                <a:sym typeface="JetBrains Mono"/>
              </a:rPr>
              <a:t>Automatic re-rendering on code changes</a:t>
            </a:r>
            <a:endParaRPr sz="1300">
              <a:solidFill>
                <a:srgbClr val="F8F9FA"/>
              </a:solidFill>
              <a:latin typeface="JetBrains Mono"/>
              <a:ea typeface="JetBrains Mono"/>
              <a:cs typeface="JetBrains Mono"/>
              <a:sym typeface="JetBrains Mono"/>
            </a:endParaRPr>
          </a:p>
        </p:txBody>
      </p:sp>
      <p:sp>
        <p:nvSpPr>
          <p:cNvPr id="667" name="Google Shape;667;p64"/>
          <p:cNvSpPr/>
          <p:nvPr/>
        </p:nvSpPr>
        <p:spPr>
          <a:xfrm>
            <a:off x="4939176" y="1476425"/>
            <a:ext cx="3661500" cy="4071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88038"/>
              </a:solidFill>
            </a:endParaRPr>
          </a:p>
        </p:txBody>
      </p:sp>
      <p:sp>
        <p:nvSpPr>
          <p:cNvPr id="668" name="Google Shape;668;p64"/>
          <p:cNvSpPr txBox="1"/>
          <p:nvPr/>
        </p:nvSpPr>
        <p:spPr>
          <a:xfrm>
            <a:off x="5103428" y="1495636"/>
            <a:ext cx="33177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Kotlin Multiplatform</a:t>
            </a:r>
            <a:endParaRPr>
              <a:solidFill>
                <a:srgbClr val="F8F9FA"/>
              </a:solidFill>
              <a:latin typeface="JetBrains Mono"/>
              <a:ea typeface="JetBrains Mono"/>
              <a:cs typeface="JetBrains Mono"/>
              <a:sym typeface="JetBrains Mono"/>
            </a:endParaRPr>
          </a:p>
        </p:txBody>
      </p:sp>
      <p:sp>
        <p:nvSpPr>
          <p:cNvPr id="669" name="Google Shape;669;p64"/>
          <p:cNvSpPr/>
          <p:nvPr/>
        </p:nvSpPr>
        <p:spPr>
          <a:xfrm>
            <a:off x="749295" y="1476413"/>
            <a:ext cx="3661500" cy="4071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70" name="Google Shape;670;p64"/>
          <p:cNvSpPr txBox="1"/>
          <p:nvPr/>
        </p:nvSpPr>
        <p:spPr>
          <a:xfrm>
            <a:off x="919328" y="1495623"/>
            <a:ext cx="33180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(Android’s) Automatic Preview</a:t>
            </a:r>
            <a:endParaRPr>
              <a:solidFill>
                <a:srgbClr val="F8F9FA"/>
              </a:solidFill>
              <a:latin typeface="JetBrains Mono"/>
              <a:ea typeface="JetBrains Mono"/>
              <a:cs typeface="JetBrains Mono"/>
              <a:sym typeface="JetBrains Mono"/>
            </a:endParaRPr>
          </a:p>
        </p:txBody>
      </p:sp>
      <p:sp>
        <p:nvSpPr>
          <p:cNvPr id="671" name="Google Shape;671;p64"/>
          <p:cNvSpPr txBox="1"/>
          <p:nvPr/>
        </p:nvSpPr>
        <p:spPr>
          <a:xfrm>
            <a:off x="1368800" y="4382800"/>
            <a:ext cx="2422500" cy="5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6BB38A"/>
                </a:solidFill>
                <a:latin typeface="JetBrains Mono"/>
                <a:ea typeface="JetBrains Mono"/>
                <a:cs typeface="JetBrains Mono"/>
                <a:sym typeface="JetBrains Mono"/>
              </a:rPr>
              <a:t>Easy-er</a:t>
            </a:r>
            <a:endParaRPr sz="2200">
              <a:solidFill>
                <a:srgbClr val="6BB38A"/>
              </a:solidFill>
              <a:latin typeface="JetBrains Mono"/>
              <a:ea typeface="JetBrains Mono"/>
              <a:cs typeface="JetBrains Mono"/>
              <a:sym typeface="JetBrains Mono"/>
            </a:endParaRPr>
          </a:p>
        </p:txBody>
      </p:sp>
      <p:sp>
        <p:nvSpPr>
          <p:cNvPr id="672" name="Google Shape;672;p64"/>
          <p:cNvSpPr txBox="1"/>
          <p:nvPr/>
        </p:nvSpPr>
        <p:spPr>
          <a:xfrm>
            <a:off x="5597525" y="4382800"/>
            <a:ext cx="24225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E8E6D"/>
                </a:solidFill>
                <a:latin typeface="JetBrains Mono"/>
                <a:ea typeface="JetBrains Mono"/>
                <a:cs typeface="JetBrains Mono"/>
                <a:sym typeface="JetBrains Mono"/>
              </a:rPr>
              <a:t>Medium-ish</a:t>
            </a:r>
            <a:endParaRPr sz="2200">
              <a:solidFill>
                <a:srgbClr val="CE8E6D"/>
              </a:solidFill>
              <a:latin typeface="JetBrains Mono"/>
              <a:ea typeface="JetBrains Mono"/>
              <a:cs typeface="JetBrains Mono"/>
              <a:sym typeface="JetBrains Mono"/>
            </a:endParaRPr>
          </a:p>
        </p:txBody>
      </p:sp>
      <p:pic>
        <p:nvPicPr>
          <p:cNvPr id="673" name="Google Shape;673;p64" title="Screenshot 2025-06-23 at 3.00.15 PM.png"/>
          <p:cNvPicPr preferRelativeResize="0"/>
          <p:nvPr/>
        </p:nvPicPr>
        <p:blipFill>
          <a:blip r:embed="rId3">
            <a:alphaModFix/>
          </a:blip>
          <a:stretch>
            <a:fillRect/>
          </a:stretch>
        </p:blipFill>
        <p:spPr>
          <a:xfrm>
            <a:off x="1627800" y="2725372"/>
            <a:ext cx="320400" cy="211700"/>
          </a:xfrm>
          <a:prstGeom prst="rect">
            <a:avLst/>
          </a:prstGeom>
          <a:noFill/>
          <a:ln>
            <a:noFill/>
          </a:ln>
        </p:spPr>
      </p:pic>
      <p:pic>
        <p:nvPicPr>
          <p:cNvPr id="674" name="Google Shape;674;p64" title="Screenshot 2025-06-23 at 3.00.49 PM.png"/>
          <p:cNvPicPr preferRelativeResize="0"/>
          <p:nvPr/>
        </p:nvPicPr>
        <p:blipFill>
          <a:blip r:embed="rId4">
            <a:alphaModFix/>
          </a:blip>
          <a:stretch>
            <a:fillRect/>
          </a:stretch>
        </p:blipFill>
        <p:spPr>
          <a:xfrm>
            <a:off x="2910175" y="2853275"/>
            <a:ext cx="237200" cy="316275"/>
          </a:xfrm>
          <a:prstGeom prst="rect">
            <a:avLst/>
          </a:prstGeom>
          <a:noFill/>
          <a:ln>
            <a:noFill/>
          </a:ln>
        </p:spPr>
      </p:pic>
      <p:pic>
        <p:nvPicPr>
          <p:cNvPr id="675" name="Google Shape;675;p64" title="Screenshot 2025-06-23 at 3.01.50 PM.png"/>
          <p:cNvPicPr preferRelativeResize="0"/>
          <p:nvPr/>
        </p:nvPicPr>
        <p:blipFill>
          <a:blip r:embed="rId5">
            <a:alphaModFix/>
          </a:blip>
          <a:stretch>
            <a:fillRect/>
          </a:stretch>
        </p:blipFill>
        <p:spPr>
          <a:xfrm>
            <a:off x="7816475" y="2113975"/>
            <a:ext cx="237200" cy="232647"/>
          </a:xfrm>
          <a:prstGeom prst="rect">
            <a:avLst/>
          </a:prstGeom>
          <a:noFill/>
          <a:ln>
            <a:noFill/>
          </a:ln>
        </p:spPr>
      </p:pic>
      <p:pic>
        <p:nvPicPr>
          <p:cNvPr id="676" name="Google Shape;676;p64" title="Screenshot 2025-06-23 at 3.02.27 PM.png"/>
          <p:cNvPicPr preferRelativeResize="0"/>
          <p:nvPr/>
        </p:nvPicPr>
        <p:blipFill>
          <a:blip r:embed="rId6">
            <a:alphaModFix/>
          </a:blip>
          <a:stretch>
            <a:fillRect/>
          </a:stretch>
        </p:blipFill>
        <p:spPr>
          <a:xfrm>
            <a:off x="2422150" y="3127450"/>
            <a:ext cx="237200" cy="23192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680" name="Shape 680"/>
        <p:cNvGrpSpPr/>
        <p:nvPr/>
      </p:nvGrpSpPr>
      <p:grpSpPr>
        <a:xfrm>
          <a:off x="0" y="0"/>
          <a:ext cx="0" cy="0"/>
          <a:chOff x="0" y="0"/>
          <a:chExt cx="0" cy="0"/>
        </a:xfrm>
      </p:grpSpPr>
      <p:sp>
        <p:nvSpPr>
          <p:cNvPr id="681" name="Google Shape;681;p65"/>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682" name="Google Shape;682;p65"/>
          <p:cNvSpPr/>
          <p:nvPr/>
        </p:nvSpPr>
        <p:spPr>
          <a:xfrm>
            <a:off x="4959376" y="546150"/>
            <a:ext cx="3661500" cy="4071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88038"/>
              </a:solidFill>
            </a:endParaRPr>
          </a:p>
        </p:txBody>
      </p:sp>
      <p:sp>
        <p:nvSpPr>
          <p:cNvPr id="683" name="Google Shape;683;p65"/>
          <p:cNvSpPr txBox="1"/>
          <p:nvPr/>
        </p:nvSpPr>
        <p:spPr>
          <a:xfrm>
            <a:off x="5123628" y="565361"/>
            <a:ext cx="33177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Kotlin Multiplatform</a:t>
            </a:r>
            <a:endParaRPr>
              <a:solidFill>
                <a:srgbClr val="F8F9FA"/>
              </a:solidFill>
              <a:latin typeface="JetBrains Mono"/>
              <a:ea typeface="JetBrains Mono"/>
              <a:cs typeface="JetBrains Mono"/>
              <a:sym typeface="JetBrains Mono"/>
            </a:endParaRPr>
          </a:p>
        </p:txBody>
      </p:sp>
      <p:sp>
        <p:nvSpPr>
          <p:cNvPr id="684" name="Google Shape;684;p65"/>
          <p:cNvSpPr/>
          <p:nvPr/>
        </p:nvSpPr>
        <p:spPr>
          <a:xfrm>
            <a:off x="769495" y="546138"/>
            <a:ext cx="3661500" cy="407100"/>
          </a:xfrm>
          <a:prstGeom prst="roundRect">
            <a:avLst>
              <a:gd fmla="val 5531" name="adj"/>
            </a:avLst>
          </a:prstGeom>
          <a:noFill/>
          <a:ln cap="flat" cmpd="sng" w="9525">
            <a:solidFill>
              <a:srgbClr val="C87D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87DBB"/>
              </a:solidFill>
            </a:endParaRPr>
          </a:p>
        </p:txBody>
      </p:sp>
      <p:sp>
        <p:nvSpPr>
          <p:cNvPr id="685" name="Google Shape;685;p65"/>
          <p:cNvSpPr txBox="1"/>
          <p:nvPr/>
        </p:nvSpPr>
        <p:spPr>
          <a:xfrm>
            <a:off x="939528" y="565348"/>
            <a:ext cx="33180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8F9FA"/>
                </a:solidFill>
                <a:latin typeface="JetBrains Mono"/>
                <a:ea typeface="JetBrains Mono"/>
                <a:cs typeface="JetBrains Mono"/>
                <a:sym typeface="JetBrains Mono"/>
              </a:rPr>
              <a:t>(Android’s) Automatic Preview</a:t>
            </a:r>
            <a:endParaRPr>
              <a:solidFill>
                <a:srgbClr val="F8F9FA"/>
              </a:solidFill>
              <a:latin typeface="JetBrains Mono"/>
              <a:ea typeface="JetBrains Mono"/>
              <a:cs typeface="JetBrains Mono"/>
              <a:sym typeface="JetBrains Mono"/>
            </a:endParaRPr>
          </a:p>
        </p:txBody>
      </p:sp>
      <p:pic>
        <p:nvPicPr>
          <p:cNvPr id="686" name="Google Shape;686;p65" title="automatic preview.gif"/>
          <p:cNvPicPr preferRelativeResize="0"/>
          <p:nvPr/>
        </p:nvPicPr>
        <p:blipFill>
          <a:blip r:embed="rId3">
            <a:alphaModFix/>
          </a:blip>
          <a:stretch>
            <a:fillRect/>
          </a:stretch>
        </p:blipFill>
        <p:spPr>
          <a:xfrm>
            <a:off x="769503" y="1075189"/>
            <a:ext cx="3661498" cy="3855635"/>
          </a:xfrm>
          <a:prstGeom prst="rect">
            <a:avLst/>
          </a:prstGeom>
          <a:noFill/>
          <a:ln>
            <a:noFill/>
          </a:ln>
        </p:spPr>
      </p:pic>
      <p:pic>
        <p:nvPicPr>
          <p:cNvPr id="687" name="Google Shape;687;p65" title="kotlin multiplatform.gif"/>
          <p:cNvPicPr preferRelativeResize="0"/>
          <p:nvPr/>
        </p:nvPicPr>
        <p:blipFill>
          <a:blip r:embed="rId4">
            <a:alphaModFix/>
          </a:blip>
          <a:stretch>
            <a:fillRect/>
          </a:stretch>
        </p:blipFill>
        <p:spPr>
          <a:xfrm>
            <a:off x="4951725" y="1075213"/>
            <a:ext cx="3661498" cy="38556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691" name="Shape 691"/>
        <p:cNvGrpSpPr/>
        <p:nvPr/>
      </p:nvGrpSpPr>
      <p:grpSpPr>
        <a:xfrm>
          <a:off x="0" y="0"/>
          <a:ext cx="0" cy="0"/>
          <a:chOff x="0" y="0"/>
          <a:chExt cx="0" cy="0"/>
        </a:xfrm>
      </p:grpSpPr>
      <p:sp>
        <p:nvSpPr>
          <p:cNvPr id="692" name="Google Shape;692;p66"/>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grpSp>
        <p:nvGrpSpPr>
          <p:cNvPr id="693" name="Google Shape;693;p66"/>
          <p:cNvGrpSpPr/>
          <p:nvPr/>
        </p:nvGrpSpPr>
        <p:grpSpPr>
          <a:xfrm>
            <a:off x="520775" y="546150"/>
            <a:ext cx="8216399" cy="733500"/>
            <a:chOff x="606575" y="546150"/>
            <a:chExt cx="2434200" cy="733500"/>
          </a:xfrm>
        </p:grpSpPr>
        <p:sp>
          <p:nvSpPr>
            <p:cNvPr id="694" name="Google Shape;694;p66"/>
            <p:cNvSpPr/>
            <p:nvPr/>
          </p:nvSpPr>
          <p:spPr>
            <a:xfrm>
              <a:off x="606575" y="546150"/>
              <a:ext cx="2434200" cy="647700"/>
            </a:xfrm>
            <a:prstGeom prst="roundRect">
              <a:avLst>
                <a:gd fmla="val 16667" name="adj"/>
              </a:avLst>
            </a:prstGeom>
            <a:noFill/>
            <a:ln cap="flat" cmpd="sng" w="9525">
              <a:solidFill>
                <a:srgbClr val="B3AE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3AE60"/>
                </a:solidFill>
              </a:endParaRPr>
            </a:p>
          </p:txBody>
        </p:sp>
        <p:sp>
          <p:nvSpPr>
            <p:cNvPr id="695" name="Google Shape;695;p66"/>
            <p:cNvSpPr txBox="1"/>
            <p:nvPr/>
          </p:nvSpPr>
          <p:spPr>
            <a:xfrm>
              <a:off x="612425" y="631950"/>
              <a:ext cx="24225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B3AE60"/>
                  </a:solidFill>
                  <a:latin typeface="JetBrains Mono"/>
                  <a:ea typeface="JetBrains Mono"/>
                  <a:cs typeface="JetBrains Mono"/>
                  <a:sym typeface="JetBrains Mono"/>
                </a:rPr>
                <a:t>Some Additional IDEAs</a:t>
              </a:r>
              <a:r>
                <a:rPr lang="en" sz="2200">
                  <a:solidFill>
                    <a:srgbClr val="B3AE60"/>
                  </a:solidFill>
                  <a:latin typeface="JetBrains Mono"/>
                  <a:ea typeface="JetBrains Mono"/>
                  <a:cs typeface="JetBrains Mono"/>
                  <a:sym typeface="JetBrains Mono"/>
                </a:rPr>
                <a:t>...</a:t>
              </a:r>
              <a:endParaRPr sz="2200">
                <a:solidFill>
                  <a:srgbClr val="B3AE60"/>
                </a:solidFill>
                <a:latin typeface="JetBrains Mono"/>
                <a:ea typeface="JetBrains Mono"/>
                <a:cs typeface="JetBrains Mono"/>
                <a:sym typeface="JetBrains Mono"/>
              </a:endParaRPr>
            </a:p>
          </p:txBody>
        </p:sp>
      </p:grpSp>
      <p:sp>
        <p:nvSpPr>
          <p:cNvPr id="696" name="Google Shape;696;p66"/>
          <p:cNvSpPr txBox="1"/>
          <p:nvPr/>
        </p:nvSpPr>
        <p:spPr>
          <a:xfrm>
            <a:off x="520775" y="1389425"/>
            <a:ext cx="8388900" cy="3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Being able to share</a:t>
            </a:r>
            <a:r>
              <a:rPr lang="en">
                <a:solidFill>
                  <a:srgbClr val="F8F9FA"/>
                </a:solidFill>
                <a:latin typeface="JetBrains Mono"/>
                <a:ea typeface="JetBrains Mono"/>
                <a:cs typeface="JetBrains Mono"/>
                <a:sym typeface="JetBrains Mono"/>
              </a:rPr>
              <a:t> machine information w/others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Automatic fixing of broken or misconfigured environment variables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Complimentary setup functionality</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Pulling IDE click stream analytics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Creating a feedback mechanism for controllable IDE functionality</a:t>
            </a:r>
            <a:endParaRPr>
              <a:solidFill>
                <a:srgbClr val="F8F9FA"/>
              </a:solidFill>
              <a:latin typeface="JetBrains Mono"/>
              <a:ea typeface="JetBrains Mono"/>
              <a:cs typeface="JetBrains Mono"/>
              <a:sym typeface="JetBrains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700" name="Shape 700"/>
        <p:cNvGrpSpPr/>
        <p:nvPr/>
      </p:nvGrpSpPr>
      <p:grpSpPr>
        <a:xfrm>
          <a:off x="0" y="0"/>
          <a:ext cx="0" cy="0"/>
          <a:chOff x="0" y="0"/>
          <a:chExt cx="0" cy="0"/>
        </a:xfrm>
      </p:grpSpPr>
      <p:sp>
        <p:nvSpPr>
          <p:cNvPr id="701" name="Google Shape;701;p67"/>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702" name="Google Shape;702;p67"/>
          <p:cNvSpPr txBox="1"/>
          <p:nvPr/>
        </p:nvSpPr>
        <p:spPr>
          <a:xfrm>
            <a:off x="2933575" y="1888075"/>
            <a:ext cx="6098100" cy="11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E8E6D"/>
                </a:solidFill>
                <a:latin typeface="JetBrains Mono"/>
                <a:ea typeface="JetBrains Mono"/>
                <a:cs typeface="JetBrains Mono"/>
                <a:sym typeface="JetBrains Mono"/>
              </a:rPr>
              <a:t>Thank you!</a:t>
            </a:r>
            <a:endParaRPr sz="1800">
              <a:solidFill>
                <a:srgbClr val="C87DBB"/>
              </a:solidFill>
              <a:latin typeface="JetBrains Mono"/>
              <a:ea typeface="JetBrains Mono"/>
              <a:cs typeface="JetBrains Mono"/>
              <a:sym typeface="JetBrains Mono"/>
            </a:endParaRPr>
          </a:p>
          <a:p>
            <a:pPr indent="0" lvl="0" marL="0" rtl="0" algn="l">
              <a:spcBef>
                <a:spcPts val="0"/>
              </a:spcBef>
              <a:spcAft>
                <a:spcPts val="0"/>
              </a:spcAft>
              <a:buNone/>
            </a:pPr>
            <a:r>
              <a:t/>
            </a:r>
            <a:endParaRPr sz="1800">
              <a:solidFill>
                <a:srgbClr val="C87DBB"/>
              </a:solidFill>
              <a:latin typeface="JetBrains Mono"/>
              <a:ea typeface="JetBrains Mono"/>
              <a:cs typeface="JetBrains Mono"/>
              <a:sym typeface="JetBrains Mono"/>
            </a:endParaRPr>
          </a:p>
          <a:p>
            <a:pPr indent="0" lvl="0" marL="0" rtl="0" algn="l">
              <a:spcBef>
                <a:spcPts val="0"/>
              </a:spcBef>
              <a:spcAft>
                <a:spcPts val="0"/>
              </a:spcAft>
              <a:buNone/>
            </a:pPr>
            <a:r>
              <a:rPr lang="en" sz="1800">
                <a:solidFill>
                  <a:srgbClr val="57A8F5"/>
                </a:solidFill>
                <a:latin typeface="JetBrains Mono"/>
                <a:ea typeface="JetBrains Mono"/>
                <a:cs typeface="JetBrains Mono"/>
                <a:sym typeface="JetBrains Mono"/>
              </a:rPr>
              <a:t>GitHub Link: </a:t>
            </a:r>
            <a:r>
              <a:rPr lang="en" sz="1800" u="sng">
                <a:solidFill>
                  <a:schemeClr val="hlink"/>
                </a:solidFill>
                <a:latin typeface="JetBrains Mono"/>
                <a:ea typeface="JetBrains Mono"/>
                <a:cs typeface="JetBrains Mono"/>
                <a:sym typeface="JetBrains Mono"/>
                <a:hlinkClick r:id="rId3"/>
              </a:rPr>
              <a:t>https://github.com/wildsmith/simplej-plugin</a:t>
            </a:r>
            <a:r>
              <a:rPr lang="en" sz="1800">
                <a:solidFill>
                  <a:srgbClr val="57A8F5"/>
                </a:solidFill>
                <a:latin typeface="JetBrains Mono"/>
                <a:ea typeface="JetBrains Mono"/>
                <a:cs typeface="JetBrains Mono"/>
                <a:sym typeface="JetBrains Mono"/>
              </a:rPr>
              <a:t> </a:t>
            </a:r>
            <a:endParaRPr sz="1800">
              <a:solidFill>
                <a:srgbClr val="C87DBB"/>
              </a:solidFill>
              <a:latin typeface="JetBrains Mono"/>
              <a:ea typeface="JetBrains Mono"/>
              <a:cs typeface="JetBrains Mono"/>
              <a:sym typeface="JetBrains Mono"/>
            </a:endParaRPr>
          </a:p>
        </p:txBody>
      </p:sp>
      <p:sp>
        <p:nvSpPr>
          <p:cNvPr id="703" name="Google Shape;703;p67"/>
          <p:cNvSpPr txBox="1"/>
          <p:nvPr/>
        </p:nvSpPr>
        <p:spPr>
          <a:xfrm>
            <a:off x="558350" y="3439875"/>
            <a:ext cx="2567700" cy="4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75464"/>
                </a:solidFill>
                <a:latin typeface="JetBrains Mono"/>
                <a:ea typeface="JetBrains Mono"/>
                <a:cs typeface="JetBrains Mono"/>
                <a:sym typeface="JetBrains Mono"/>
              </a:rPr>
              <a:t>Tom Belk</a:t>
            </a:r>
            <a:endParaRPr sz="1800">
              <a:solidFill>
                <a:srgbClr val="F75464"/>
              </a:solidFill>
              <a:latin typeface="JetBrains Mono"/>
              <a:ea typeface="JetBrains Mono"/>
              <a:cs typeface="JetBrains Mono"/>
              <a:sym typeface="JetBrains Mono"/>
            </a:endParaRPr>
          </a:p>
        </p:txBody>
      </p:sp>
      <p:pic>
        <p:nvPicPr>
          <p:cNvPr id="704" name="Google Shape;704;p67"/>
          <p:cNvPicPr preferRelativeResize="0"/>
          <p:nvPr/>
        </p:nvPicPr>
        <p:blipFill>
          <a:blip r:embed="rId4">
            <a:alphaModFix/>
          </a:blip>
          <a:stretch>
            <a:fillRect/>
          </a:stretch>
        </p:blipFill>
        <p:spPr>
          <a:xfrm>
            <a:off x="892800" y="1439700"/>
            <a:ext cx="1898800" cy="189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88" name="Shape 88"/>
        <p:cNvGrpSpPr/>
        <p:nvPr/>
      </p:nvGrpSpPr>
      <p:grpSpPr>
        <a:xfrm>
          <a:off x="0" y="0"/>
          <a:ext cx="0" cy="0"/>
          <a:chOff x="0" y="0"/>
          <a:chExt cx="0" cy="0"/>
        </a:xfrm>
      </p:grpSpPr>
      <p:sp>
        <p:nvSpPr>
          <p:cNvPr id="89" name="Google Shape;89;p18"/>
          <p:cNvSpPr txBox="1"/>
          <p:nvPr/>
        </p:nvSpPr>
        <p:spPr>
          <a:xfrm>
            <a:off x="282600" y="577400"/>
            <a:ext cx="8578800" cy="11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8F9FA"/>
                </a:solidFill>
                <a:latin typeface="JetBrains Mono"/>
                <a:ea typeface="JetBrains Mono"/>
                <a:cs typeface="JetBrains Mono"/>
                <a:sym typeface="JetBrains Mono"/>
              </a:rPr>
              <a:t>What can you do about it?</a:t>
            </a:r>
            <a:endParaRPr sz="2200">
              <a:solidFill>
                <a:srgbClr val="F8F9FA"/>
              </a:solidFill>
              <a:latin typeface="JetBrains Mono"/>
              <a:ea typeface="JetBrains Mono"/>
              <a:cs typeface="JetBrains Mono"/>
              <a:sym typeface="JetBrains Mono"/>
            </a:endParaRPr>
          </a:p>
        </p:txBody>
      </p:sp>
      <p:sp>
        <p:nvSpPr>
          <p:cNvPr id="90" name="Google Shape;90;p18"/>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pic>
        <p:nvPicPr>
          <p:cNvPr id="91" name="Google Shape;91;p18" title="swmwroeby8171.png"/>
          <p:cNvPicPr preferRelativeResize="0"/>
          <p:nvPr/>
        </p:nvPicPr>
        <p:blipFill>
          <a:blip r:embed="rId3">
            <a:alphaModFix/>
          </a:blip>
          <a:stretch>
            <a:fillRect/>
          </a:stretch>
        </p:blipFill>
        <p:spPr>
          <a:xfrm>
            <a:off x="3045050" y="1169875"/>
            <a:ext cx="3053908" cy="3005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95" name="Shape 95"/>
        <p:cNvGrpSpPr/>
        <p:nvPr/>
      </p:nvGrpSpPr>
      <p:grpSpPr>
        <a:xfrm>
          <a:off x="0" y="0"/>
          <a:ext cx="0" cy="0"/>
          <a:chOff x="0" y="0"/>
          <a:chExt cx="0" cy="0"/>
        </a:xfrm>
      </p:grpSpPr>
      <p:sp>
        <p:nvSpPr>
          <p:cNvPr id="96" name="Google Shape;96;p19"/>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97" name="Google Shape;97;p19"/>
          <p:cNvSpPr txBox="1"/>
          <p:nvPr/>
        </p:nvSpPr>
        <p:spPr>
          <a:xfrm>
            <a:off x="282600" y="2266500"/>
            <a:ext cx="8578800" cy="6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8F9FA"/>
                </a:solidFill>
                <a:latin typeface="JetBrains Mono"/>
                <a:ea typeface="JetBrains Mono"/>
                <a:cs typeface="JetBrains Mono"/>
                <a:sym typeface="JetBrains Mono"/>
              </a:rPr>
              <a:t>Create an IDE Plugin!</a:t>
            </a:r>
            <a:endParaRPr sz="2200">
              <a:solidFill>
                <a:srgbClr val="F8F9FA"/>
              </a:solidFill>
              <a:latin typeface="JetBrains Mono"/>
              <a:ea typeface="JetBrains Mono"/>
              <a:cs typeface="JetBrains Mono"/>
              <a:sym typeface="JetBrains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101" name="Shape 101"/>
        <p:cNvGrpSpPr/>
        <p:nvPr/>
      </p:nvGrpSpPr>
      <p:grpSpPr>
        <a:xfrm>
          <a:off x="0" y="0"/>
          <a:ext cx="0" cy="0"/>
          <a:chOff x="0" y="0"/>
          <a:chExt cx="0" cy="0"/>
        </a:xfrm>
      </p:grpSpPr>
      <p:sp>
        <p:nvSpPr>
          <p:cNvPr id="102" name="Google Shape;102;p20"/>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103" name="Google Shape;103;p20"/>
          <p:cNvSpPr/>
          <p:nvPr/>
        </p:nvSpPr>
        <p:spPr>
          <a:xfrm>
            <a:off x="520775" y="1675500"/>
            <a:ext cx="3840600" cy="2876400"/>
          </a:xfrm>
          <a:prstGeom prst="roundRect">
            <a:avLst>
              <a:gd fmla="val 5531" name="adj"/>
            </a:avLst>
          </a:prstGeom>
          <a:noFill/>
          <a:ln cap="flat" cmpd="sng" w="9525">
            <a:solidFill>
              <a:srgbClr val="56C1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20"/>
          <p:cNvSpPr txBox="1"/>
          <p:nvPr/>
        </p:nvSpPr>
        <p:spPr>
          <a:xfrm>
            <a:off x="681725" y="1728600"/>
            <a:ext cx="3518700" cy="26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Built leveraging the IntelliJ Platform SDK</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Primarily written using Java/Kotlin, Swing/Compose, and Gradle</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Many existing features are implemented as plugins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b="1" lang="en">
                <a:solidFill>
                  <a:srgbClr val="56C1D6"/>
                </a:solidFill>
                <a:latin typeface="JetBrains Mono"/>
                <a:ea typeface="JetBrains Mono"/>
                <a:cs typeface="JetBrains Mono"/>
                <a:sym typeface="JetBrains Mono"/>
              </a:rPr>
              <a:t>Examples</a:t>
            </a:r>
            <a:r>
              <a:rPr lang="en">
                <a:solidFill>
                  <a:srgbClr val="F8F9FA"/>
                </a:solidFill>
                <a:latin typeface="JetBrains Mono"/>
                <a:ea typeface="JetBrains Mono"/>
                <a:cs typeface="JetBrains Mono"/>
                <a:sym typeface="JetBrains Mono"/>
              </a:rPr>
              <a:t>: Android Design Tools, Plugin DevKit</a:t>
            </a:r>
            <a:endParaRPr>
              <a:solidFill>
                <a:srgbClr val="F8F9FA"/>
              </a:solidFill>
              <a:latin typeface="JetBrains Mono"/>
              <a:ea typeface="JetBrains Mono"/>
              <a:cs typeface="JetBrains Mono"/>
              <a:sym typeface="JetBrains Mono"/>
            </a:endParaRPr>
          </a:p>
        </p:txBody>
      </p:sp>
      <p:grpSp>
        <p:nvGrpSpPr>
          <p:cNvPr id="105" name="Google Shape;105;p20"/>
          <p:cNvGrpSpPr/>
          <p:nvPr/>
        </p:nvGrpSpPr>
        <p:grpSpPr>
          <a:xfrm>
            <a:off x="520775" y="546150"/>
            <a:ext cx="8216399" cy="733500"/>
            <a:chOff x="606575" y="546150"/>
            <a:chExt cx="2434200" cy="733500"/>
          </a:xfrm>
        </p:grpSpPr>
        <p:sp>
          <p:nvSpPr>
            <p:cNvPr id="106" name="Google Shape;106;p20"/>
            <p:cNvSpPr/>
            <p:nvPr/>
          </p:nvSpPr>
          <p:spPr>
            <a:xfrm>
              <a:off x="606575" y="546150"/>
              <a:ext cx="2434200" cy="647700"/>
            </a:xfrm>
            <a:prstGeom prst="roundRect">
              <a:avLst>
                <a:gd fmla="val 16667" name="adj"/>
              </a:avLst>
            </a:prstGeom>
            <a:noFill/>
            <a:ln cap="flat" cmpd="sng" w="9525">
              <a:solidFill>
                <a:srgbClr val="56C1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20"/>
            <p:cNvSpPr txBox="1"/>
            <p:nvPr/>
          </p:nvSpPr>
          <p:spPr>
            <a:xfrm>
              <a:off x="612425" y="631950"/>
              <a:ext cx="2422500" cy="6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56C1D6"/>
                  </a:solidFill>
                  <a:latin typeface="JetBrains Mono"/>
                  <a:ea typeface="JetBrains Mono"/>
                  <a:cs typeface="JetBrains Mono"/>
                  <a:sym typeface="JetBrains Mono"/>
                </a:rPr>
                <a:t>IntelliJ IDE Plugins</a:t>
              </a:r>
              <a:endParaRPr sz="2200">
                <a:solidFill>
                  <a:srgbClr val="56C1D6"/>
                </a:solidFill>
                <a:latin typeface="JetBrains Mono"/>
                <a:ea typeface="JetBrains Mono"/>
                <a:cs typeface="JetBrains Mono"/>
                <a:sym typeface="JetBrains Mono"/>
              </a:endParaRPr>
            </a:p>
          </p:txBody>
        </p:sp>
      </p:grpSp>
      <p:sp>
        <p:nvSpPr>
          <p:cNvPr id="108" name="Google Shape;108;p20"/>
          <p:cNvSpPr/>
          <p:nvPr/>
        </p:nvSpPr>
        <p:spPr>
          <a:xfrm>
            <a:off x="4896575" y="1675500"/>
            <a:ext cx="3840600" cy="2876400"/>
          </a:xfrm>
          <a:prstGeom prst="roundRect">
            <a:avLst>
              <a:gd fmla="val 5531" name="adj"/>
            </a:avLst>
          </a:prstGeom>
          <a:noFill/>
          <a:ln cap="flat" cmpd="sng" w="9525">
            <a:solidFill>
              <a:srgbClr val="56C1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20"/>
          <p:cNvSpPr txBox="1"/>
          <p:nvPr/>
        </p:nvSpPr>
        <p:spPr>
          <a:xfrm>
            <a:off x="5057525" y="1728600"/>
            <a:ext cx="3518700" cy="26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Capabilities range from...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simple menu items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language support</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build systems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debuggers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UI previews</a:t>
            </a:r>
            <a:endParaRPr>
              <a:solidFill>
                <a:srgbClr val="F8F9FA"/>
              </a:solidFill>
              <a:highlight>
                <a:srgbClr val="19191C"/>
              </a:highlight>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Alternatives:</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a:t>
            </a:r>
            <a:r>
              <a:rPr lang="en">
                <a:solidFill>
                  <a:srgbClr val="F8F9FA"/>
                </a:solidFill>
                <a:uFill>
                  <a:noFill/>
                </a:uFill>
                <a:latin typeface="JetBrains Mono"/>
                <a:ea typeface="JetBrains Mono"/>
                <a:cs typeface="JetBrains Mono"/>
                <a:sym typeface="JetBrains Mono"/>
                <a:hlinkClick r:id="rId3">
                  <a:extLst>
                    <a:ext uri="{A12FA001-AC4F-418D-AE19-62706E023703}">
                      <ahyp:hlinkClr val="tx"/>
                    </a:ext>
                  </a:extLst>
                </a:hlinkClick>
              </a:rPr>
              <a:t>Structural Search and Replace</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IDE Scripting Console</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F8F9FA"/>
                </a:solidFill>
                <a:latin typeface="JetBrains Mono"/>
                <a:ea typeface="JetBrains Mono"/>
                <a:cs typeface="JetBrains Mono"/>
                <a:sym typeface="JetBrains Mono"/>
              </a:rPr>
              <a:t>- Flora Plugin (beta)</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F8F9FA"/>
              </a:solidFill>
              <a:latin typeface="JetBrains Mono"/>
              <a:ea typeface="JetBrains Mono"/>
              <a:cs typeface="JetBrains Mono"/>
              <a:sym typeface="JetBrains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F21"/>
        </a:solidFill>
      </p:bgPr>
    </p:bg>
    <p:spTree>
      <p:nvGrpSpPr>
        <p:cNvPr id="113" name="Shape 113"/>
        <p:cNvGrpSpPr/>
        <p:nvPr/>
      </p:nvGrpSpPr>
      <p:grpSpPr>
        <a:xfrm>
          <a:off x="0" y="0"/>
          <a:ext cx="0" cy="0"/>
          <a:chOff x="0" y="0"/>
          <a:chExt cx="0" cy="0"/>
        </a:xfrm>
      </p:grpSpPr>
      <p:pic>
        <p:nvPicPr>
          <p:cNvPr id="114" name="Google Shape;114;p21" title="Screenshot 2025-06-19 at 9.55.39 AM.png"/>
          <p:cNvPicPr preferRelativeResize="0"/>
          <p:nvPr/>
        </p:nvPicPr>
        <p:blipFill rotWithShape="1">
          <a:blip r:embed="rId3">
            <a:alphaModFix/>
          </a:blip>
          <a:srcRect b="6006" l="1559" r="1559" t="6173"/>
          <a:stretch/>
        </p:blipFill>
        <p:spPr>
          <a:xfrm>
            <a:off x="182575" y="1536800"/>
            <a:ext cx="2513100" cy="1424100"/>
          </a:xfrm>
          <a:prstGeom prst="roundRect">
            <a:avLst>
              <a:gd fmla="val 16667" name="adj"/>
            </a:avLst>
          </a:prstGeom>
          <a:noFill/>
          <a:ln>
            <a:noFill/>
          </a:ln>
        </p:spPr>
      </p:pic>
      <p:sp>
        <p:nvSpPr>
          <p:cNvPr id="115" name="Google Shape;115;p21"/>
          <p:cNvSpPr txBox="1"/>
          <p:nvPr/>
        </p:nvSpPr>
        <p:spPr>
          <a:xfrm>
            <a:off x="-127000" y="-254000"/>
            <a:ext cx="1269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
                <a:solidFill>
                  <a:srgbClr val="F8F9FA"/>
                </a:solidFill>
              </a:rPr>
              <a:t>#ᴅʟᴘ_MICRODOT [{'title': 'Data Security Classification', 'text': 'Confidential'}, {'title': 'doc_id', 'text': '12JUmWeewr_0-FSgFp6q-ePuR78R652-tUpR5pDG63Us'}]_END</a:t>
            </a:r>
            <a:endParaRPr sz="100">
              <a:solidFill>
                <a:srgbClr val="F8F9FA"/>
              </a:solidFill>
            </a:endParaRPr>
          </a:p>
        </p:txBody>
      </p:sp>
      <p:sp>
        <p:nvSpPr>
          <p:cNvPr id="116" name="Google Shape;116;p21"/>
          <p:cNvSpPr txBox="1"/>
          <p:nvPr/>
        </p:nvSpPr>
        <p:spPr>
          <a:xfrm>
            <a:off x="269150" y="273050"/>
            <a:ext cx="84939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CE8E6D"/>
                </a:solidFill>
                <a:latin typeface="JetBrains Mono"/>
                <a:ea typeface="JetBrains Mono"/>
                <a:cs typeface="JetBrains Mono"/>
                <a:sym typeface="JetBrains Mono"/>
              </a:rPr>
              <a:t>Learn about IntelliJ IDE Plugins from the best</a:t>
            </a:r>
            <a:endParaRPr sz="2200">
              <a:solidFill>
                <a:srgbClr val="CE8E6D"/>
              </a:solidFill>
              <a:latin typeface="JetBrains Mono"/>
              <a:ea typeface="JetBrains Mono"/>
              <a:cs typeface="JetBrains Mono"/>
              <a:sym typeface="JetBrains Mono"/>
            </a:endParaRPr>
          </a:p>
        </p:txBody>
      </p:sp>
      <p:sp>
        <p:nvSpPr>
          <p:cNvPr id="117" name="Google Shape;117;p21"/>
          <p:cNvSpPr txBox="1"/>
          <p:nvPr/>
        </p:nvSpPr>
        <p:spPr>
          <a:xfrm>
            <a:off x="252175" y="2960900"/>
            <a:ext cx="2373900" cy="8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F8F9FA"/>
                </a:solidFill>
                <a:latin typeface="JetBrains Mono"/>
                <a:ea typeface="JetBrains Mono"/>
                <a:cs typeface="JetBrains Mono"/>
                <a:sym typeface="JetBrains Mono"/>
                <a:hlinkClick r:id="rId4">
                  <a:extLst>
                    <a:ext uri="{A12FA001-AC4F-418D-AE19-62706E023703}">
                      <ahyp:hlinkClr val="tx"/>
                    </a:ext>
                  </a:extLst>
                </a:hlinkClick>
              </a:rPr>
              <a:t>Essential Tools for JetBrains IDE Plugin Development</a:t>
            </a:r>
            <a:endParaRPr>
              <a:solidFill>
                <a:srgbClr val="F8F9FA"/>
              </a:solidFill>
              <a:latin typeface="JetBrains Mono"/>
              <a:ea typeface="JetBrains Mono"/>
              <a:cs typeface="JetBrains Mono"/>
              <a:sym typeface="JetBrains Mono"/>
            </a:endParaRPr>
          </a:p>
        </p:txBody>
      </p:sp>
      <p:pic>
        <p:nvPicPr>
          <p:cNvPr id="118" name="Google Shape;118;p21" title="Screenshot 2025-06-19 at 10.40.04 AM.png"/>
          <p:cNvPicPr preferRelativeResize="0"/>
          <p:nvPr/>
        </p:nvPicPr>
        <p:blipFill>
          <a:blip r:embed="rId5">
            <a:alphaModFix/>
          </a:blip>
          <a:stretch>
            <a:fillRect/>
          </a:stretch>
        </p:blipFill>
        <p:spPr>
          <a:xfrm>
            <a:off x="2999250" y="2674625"/>
            <a:ext cx="2268300" cy="1597500"/>
          </a:xfrm>
          <a:prstGeom prst="roundRect">
            <a:avLst>
              <a:gd fmla="val 16667" name="adj"/>
            </a:avLst>
          </a:prstGeom>
          <a:noFill/>
          <a:ln>
            <a:noFill/>
          </a:ln>
        </p:spPr>
      </p:pic>
      <p:sp>
        <p:nvSpPr>
          <p:cNvPr id="119" name="Google Shape;119;p21"/>
          <p:cNvSpPr txBox="1"/>
          <p:nvPr/>
        </p:nvSpPr>
        <p:spPr>
          <a:xfrm>
            <a:off x="2740650" y="4272125"/>
            <a:ext cx="27855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F8F9FA"/>
                </a:solidFill>
                <a:latin typeface="JetBrains Mono"/>
                <a:ea typeface="JetBrains Mono"/>
                <a:cs typeface="JetBrains Mono"/>
                <a:sym typeface="JetBrains Mono"/>
                <a:hlinkClick r:id="rId6">
                  <a:extLst>
                    <a:ext uri="{A12FA001-AC4F-418D-AE19-62706E023703}">
                      <ahyp:hlinkClr val="tx"/>
                    </a:ext>
                  </a:extLst>
                </a:hlinkClick>
              </a:rPr>
              <a:t>IntelliJ Platform SDK</a:t>
            </a:r>
            <a:endParaRPr>
              <a:solidFill>
                <a:srgbClr val="F8F9FA"/>
              </a:solidFill>
              <a:latin typeface="JetBrains Mono"/>
              <a:ea typeface="JetBrains Mono"/>
              <a:cs typeface="JetBrains Mono"/>
              <a:sym typeface="JetBrains Mono"/>
            </a:endParaRPr>
          </a:p>
        </p:txBody>
      </p:sp>
      <p:pic>
        <p:nvPicPr>
          <p:cNvPr id="120" name="Google Shape;120;p21" title="Screenshot 2025-06-19 at 11.39.14 AM.png"/>
          <p:cNvPicPr preferRelativeResize="0"/>
          <p:nvPr/>
        </p:nvPicPr>
        <p:blipFill>
          <a:blip r:embed="rId7">
            <a:alphaModFix/>
          </a:blip>
          <a:stretch>
            <a:fillRect/>
          </a:stretch>
        </p:blipFill>
        <p:spPr>
          <a:xfrm>
            <a:off x="5571125" y="1417910"/>
            <a:ext cx="3390300" cy="1743300"/>
          </a:xfrm>
          <a:prstGeom prst="roundRect">
            <a:avLst>
              <a:gd fmla="val 16667" name="adj"/>
            </a:avLst>
          </a:prstGeom>
          <a:noFill/>
          <a:ln>
            <a:noFill/>
          </a:ln>
        </p:spPr>
      </p:pic>
      <p:sp>
        <p:nvSpPr>
          <p:cNvPr id="121" name="Google Shape;121;p21"/>
          <p:cNvSpPr txBox="1"/>
          <p:nvPr/>
        </p:nvSpPr>
        <p:spPr>
          <a:xfrm>
            <a:off x="5873525" y="3110225"/>
            <a:ext cx="2785500" cy="6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F8F9FA"/>
                </a:solidFill>
                <a:latin typeface="JetBrains Mono"/>
                <a:ea typeface="JetBrains Mono"/>
                <a:cs typeface="JetBrains Mono"/>
                <a:sym typeface="JetBrains Mono"/>
                <a:hlinkClick r:id="rId8">
                  <a:extLst>
                    <a:ext uri="{A12FA001-AC4F-418D-AE19-62706E023703}">
                      <ahyp:hlinkClr val="tx"/>
                    </a:ext>
                  </a:extLst>
                </a:hlinkClick>
              </a:rPr>
              <a:t>Plugin content and building blocks</a:t>
            </a:r>
            <a:endParaRPr>
              <a:solidFill>
                <a:srgbClr val="F8F9FA"/>
              </a:solidFill>
              <a:latin typeface="JetBrains Mono"/>
              <a:ea typeface="JetBrains Mono"/>
              <a:cs typeface="JetBrains Mono"/>
              <a:sym typeface="JetBrains Mono"/>
            </a:endParaRPr>
          </a:p>
        </p:txBody>
      </p:sp>
      <p:pic>
        <p:nvPicPr>
          <p:cNvPr id="122" name="Google Shape;122;p21" title="Screenshot 2025-06-23 at 1.46.39 PM.png"/>
          <p:cNvPicPr preferRelativeResize="0"/>
          <p:nvPr/>
        </p:nvPicPr>
        <p:blipFill>
          <a:blip r:embed="rId9">
            <a:alphaModFix/>
          </a:blip>
          <a:stretch>
            <a:fillRect/>
          </a:stretch>
        </p:blipFill>
        <p:spPr>
          <a:xfrm>
            <a:off x="3044400" y="1122075"/>
            <a:ext cx="2178000" cy="892800"/>
          </a:xfrm>
          <a:prstGeom prst="roundRect">
            <a:avLst>
              <a:gd fmla="val 16667" name="adj"/>
            </a:avLst>
          </a:prstGeom>
          <a:noFill/>
          <a:ln>
            <a:noFill/>
          </a:ln>
        </p:spPr>
      </p:pic>
      <p:sp>
        <p:nvSpPr>
          <p:cNvPr id="123" name="Google Shape;123;p21"/>
          <p:cNvSpPr txBox="1"/>
          <p:nvPr/>
        </p:nvSpPr>
        <p:spPr>
          <a:xfrm>
            <a:off x="2740650" y="2014875"/>
            <a:ext cx="27855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F8F9FA"/>
                </a:solidFill>
                <a:latin typeface="JetBrains Mono"/>
                <a:ea typeface="JetBrains Mono"/>
                <a:cs typeface="JetBrains Mono"/>
                <a:sym typeface="JetBrains Mono"/>
                <a:hlinkClick r:id="rId10">
                  <a:extLst>
                    <a:ext uri="{A12FA001-AC4F-418D-AE19-62706E023703}">
                      <ahyp:hlinkClr val="tx"/>
                    </a:ext>
                  </a:extLst>
                </a:hlinkClick>
              </a:rPr>
              <a:t>Plugin Developer Conf</a:t>
            </a:r>
            <a:endParaRPr>
              <a:solidFill>
                <a:srgbClr val="F8F9FA"/>
              </a:solidFill>
              <a:latin typeface="JetBrains Mono"/>
              <a:ea typeface="JetBrains Mono"/>
              <a:cs typeface="JetBrains Mono"/>
              <a:sym typeface="JetBrains Mon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